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8" r:id="rId2"/>
  </p:sldMasterIdLst>
  <p:notesMasterIdLst>
    <p:notesMasterId r:id="rId6"/>
  </p:notesMasterIdLst>
  <p:sldIdLst>
    <p:sldId id="422" r:id="rId3"/>
    <p:sldId id="421" r:id="rId4"/>
    <p:sldId id="442"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5" autoAdjust="0"/>
    <p:restoredTop sz="94637"/>
  </p:normalViewPr>
  <p:slideViewPr>
    <p:cSldViewPr snapToGrid="0" showGuides="1">
      <p:cViewPr varScale="1">
        <p:scale>
          <a:sx n="68" d="100"/>
          <a:sy n="68" d="100"/>
        </p:scale>
        <p:origin x="828" y="72"/>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708E69-A626-4D87-8251-BBA66A8F521A}"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l-GR"/>
        </a:p>
      </dgm:t>
    </dgm:pt>
    <dgm:pt modelId="{5967D2A6-23A2-4AB8-98F9-B9659B36CF6F}">
      <dgm:prSet phldrT="[Κείμενο]" custT="1"/>
      <dgm:spPr>
        <a:solidFill>
          <a:srgbClr val="FF0000">
            <a:alpha val="76863"/>
          </a:srgbClr>
        </a:solidFill>
        <a:ln w="38100">
          <a:solidFill>
            <a:schemeClr val="tx1"/>
          </a:solidFill>
        </a:ln>
      </dgm:spPr>
      <dgm:t>
        <a:bodyPr/>
        <a:lstStyle/>
        <a:p>
          <a:r>
            <a:rPr lang="en-US" sz="1300" b="1" dirty="0">
              <a:solidFill>
                <a:schemeClr val="bg1"/>
              </a:solidFill>
            </a:rPr>
            <a:t>Bell Canada</a:t>
          </a:r>
          <a:endParaRPr lang="el-GR" sz="1300" b="1" dirty="0">
            <a:solidFill>
              <a:schemeClr val="bg1"/>
            </a:solidFill>
          </a:endParaRPr>
        </a:p>
      </dgm:t>
    </dgm:pt>
    <dgm:pt modelId="{CF5AF15E-DFCB-40E1-8F55-7A08D22F8072}" type="parTrans" cxnId="{323D90E7-3673-47A0-AE9C-8A74FDC8506D}">
      <dgm:prSet/>
      <dgm:spPr/>
      <dgm:t>
        <a:bodyPr/>
        <a:lstStyle/>
        <a:p>
          <a:endParaRPr lang="el-GR" sz="1300" b="1"/>
        </a:p>
      </dgm:t>
    </dgm:pt>
    <dgm:pt modelId="{E359EBEB-B4B7-428B-B24F-E906A3F42BF4}" type="sibTrans" cxnId="{323D90E7-3673-47A0-AE9C-8A74FDC8506D}">
      <dgm:prSet/>
      <dgm:spPr/>
      <dgm:t>
        <a:bodyPr/>
        <a:lstStyle/>
        <a:p>
          <a:endParaRPr lang="el-GR" sz="1300" b="1"/>
        </a:p>
      </dgm:t>
    </dgm:pt>
    <dgm:pt modelId="{0462DD0A-A8EB-4134-938A-F51D98112AA9}">
      <dgm:prSet phldrT="[Κείμενο]" custT="1"/>
      <dgm:spPr>
        <a:solidFill>
          <a:schemeClr val="tx1"/>
        </a:solidFill>
      </dgm:spPr>
      <dgm:t>
        <a:bodyPr/>
        <a:lstStyle/>
        <a:p>
          <a:r>
            <a:rPr lang="en-US" sz="1300" b="1" dirty="0"/>
            <a:t>Competition</a:t>
          </a:r>
          <a:endParaRPr lang="el-GR" sz="1300" b="1" dirty="0"/>
        </a:p>
      </dgm:t>
    </dgm:pt>
    <dgm:pt modelId="{49061647-91DC-4C33-84A3-1876BFE24B43}" type="parTrans" cxnId="{4DEE595D-4DE5-4ADA-A8DA-31A9BA2C299D}">
      <dgm:prSet custT="1"/>
      <dgm:spPr>
        <a:ln>
          <a:solidFill>
            <a:schemeClr val="tx1"/>
          </a:solidFill>
          <a:headEnd type="triangle" w="med" len="med"/>
          <a:tailEnd type="triangle" w="med" len="med"/>
        </a:ln>
      </dgm:spPr>
      <dgm:t>
        <a:bodyPr/>
        <a:lstStyle/>
        <a:p>
          <a:endParaRPr lang="el-GR" sz="1300" b="1"/>
        </a:p>
      </dgm:t>
    </dgm:pt>
    <dgm:pt modelId="{2550AC33-419C-47CD-864D-005D153BC6B0}" type="sibTrans" cxnId="{4DEE595D-4DE5-4ADA-A8DA-31A9BA2C299D}">
      <dgm:prSet/>
      <dgm:spPr/>
      <dgm:t>
        <a:bodyPr/>
        <a:lstStyle/>
        <a:p>
          <a:endParaRPr lang="el-GR" sz="1300" b="1"/>
        </a:p>
      </dgm:t>
    </dgm:pt>
    <dgm:pt modelId="{4452BCF8-19F5-4029-A716-5F419BA774C0}">
      <dgm:prSet phldrT="[Κείμενο]" custT="1"/>
      <dgm:spPr>
        <a:solidFill>
          <a:schemeClr val="tx1"/>
        </a:solidFill>
      </dgm:spPr>
      <dgm:t>
        <a:bodyPr/>
        <a:lstStyle/>
        <a:p>
          <a:r>
            <a:rPr lang="en-US" sz="1300" b="1" dirty="0"/>
            <a:t>Investors</a:t>
          </a:r>
          <a:endParaRPr lang="el-GR" sz="1300" b="1" dirty="0"/>
        </a:p>
      </dgm:t>
    </dgm:pt>
    <dgm:pt modelId="{5DC3E14A-97C2-4F1D-B1BA-8C2C7CDF6F8A}" type="parTrans" cxnId="{03FD3882-EC84-4EFF-AD03-F5BCA37381B8}">
      <dgm:prSet custT="1"/>
      <dgm:spPr>
        <a:ln>
          <a:solidFill>
            <a:schemeClr val="tx1"/>
          </a:solidFill>
          <a:headEnd type="triangle" w="med" len="med"/>
          <a:tailEnd type="triangle" w="med" len="med"/>
        </a:ln>
      </dgm:spPr>
      <dgm:t>
        <a:bodyPr/>
        <a:lstStyle/>
        <a:p>
          <a:endParaRPr lang="el-GR" sz="1300" b="1"/>
        </a:p>
      </dgm:t>
    </dgm:pt>
    <dgm:pt modelId="{0788AE90-0CE8-4345-8688-B08AA18B1715}" type="sibTrans" cxnId="{03FD3882-EC84-4EFF-AD03-F5BCA37381B8}">
      <dgm:prSet/>
      <dgm:spPr/>
      <dgm:t>
        <a:bodyPr/>
        <a:lstStyle/>
        <a:p>
          <a:endParaRPr lang="el-GR" sz="1300" b="1"/>
        </a:p>
      </dgm:t>
    </dgm:pt>
    <dgm:pt modelId="{B2A3AC3D-1A81-4E0D-984B-8017ABF7C909}">
      <dgm:prSet phldrT="[Κείμενο]" custT="1"/>
      <dgm:spPr>
        <a:solidFill>
          <a:schemeClr val="tx1"/>
        </a:solidFill>
        <a:ln w="12700" cap="flat" cmpd="sng" algn="ctr">
          <a:solidFill>
            <a:prstClr val="white">
              <a:hueOff val="0"/>
              <a:satOff val="0"/>
              <a:lumOff val="0"/>
              <a:alphaOff val="0"/>
            </a:prstClr>
          </a:solidFill>
          <a:prstDash val="solid"/>
          <a:miter lim="800000"/>
        </a:ln>
        <a:effectLst/>
      </dgm:spPr>
      <dgm:t>
        <a:bodyPr spcFirstLastPara="0" vert="horz" wrap="square" lIns="8255" tIns="8255" rIns="8255" bIns="8255" numCol="1" spcCol="1270" anchor="ctr" anchorCtr="0"/>
        <a:lstStyle/>
        <a:p>
          <a:pPr marL="0" lvl="0" indent="0" algn="ctr" defTabSz="577850">
            <a:lnSpc>
              <a:spcPct val="90000"/>
            </a:lnSpc>
            <a:spcBef>
              <a:spcPct val="0"/>
            </a:spcBef>
            <a:spcAft>
              <a:spcPct val="35000"/>
            </a:spcAft>
            <a:buNone/>
          </a:pPr>
          <a:r>
            <a:rPr lang="en-US" sz="1300" b="1" kern="1200" dirty="0">
              <a:solidFill>
                <a:prstClr val="white"/>
              </a:solidFill>
              <a:latin typeface="Calibri" panose="020F0502020204030204"/>
              <a:ea typeface="+mn-ea"/>
              <a:cs typeface="+mn-cs"/>
            </a:rPr>
            <a:t>Team Members</a:t>
          </a:r>
          <a:endParaRPr lang="el-GR" sz="1300" b="1" kern="1200" dirty="0">
            <a:solidFill>
              <a:prstClr val="white"/>
            </a:solidFill>
            <a:latin typeface="Calibri" panose="020F0502020204030204"/>
            <a:ea typeface="+mn-ea"/>
            <a:cs typeface="+mn-cs"/>
          </a:endParaRPr>
        </a:p>
      </dgm:t>
    </dgm:pt>
    <dgm:pt modelId="{D035FA8F-0D8A-413D-B24A-930E819BA9AF}" type="parTrans" cxnId="{621CB44C-5A59-4372-B1AA-BDD9E57BA451}">
      <dgm:prSet custT="1"/>
      <dgm:spPr>
        <a:ln>
          <a:solidFill>
            <a:schemeClr val="tx1"/>
          </a:solidFill>
          <a:headEnd type="triangle" w="med" len="med"/>
          <a:tailEnd type="triangle" w="med" len="med"/>
        </a:ln>
      </dgm:spPr>
      <dgm:t>
        <a:bodyPr/>
        <a:lstStyle/>
        <a:p>
          <a:endParaRPr lang="el-GR" sz="1300" b="1"/>
        </a:p>
      </dgm:t>
    </dgm:pt>
    <dgm:pt modelId="{7332DED6-8E58-40FA-9550-79D25FFA008C}" type="sibTrans" cxnId="{621CB44C-5A59-4372-B1AA-BDD9E57BA451}">
      <dgm:prSet/>
      <dgm:spPr/>
      <dgm:t>
        <a:bodyPr/>
        <a:lstStyle/>
        <a:p>
          <a:endParaRPr lang="el-GR" sz="1300" b="1"/>
        </a:p>
      </dgm:t>
    </dgm:pt>
    <dgm:pt modelId="{95836DEB-85F0-4B99-8DB3-BC14DFAB45DE}">
      <dgm:prSet phldrT="[Κείμενο]" custT="1"/>
      <dgm:spPr>
        <a:solidFill>
          <a:schemeClr val="tx1"/>
        </a:solidFill>
      </dgm:spPr>
      <dgm:t>
        <a:bodyPr/>
        <a:lstStyle/>
        <a:p>
          <a:r>
            <a:rPr lang="en-US" sz="1300" b="1" dirty="0"/>
            <a:t>Supply Chain</a:t>
          </a:r>
          <a:endParaRPr lang="el-GR" sz="1300" b="1" dirty="0"/>
        </a:p>
      </dgm:t>
    </dgm:pt>
    <dgm:pt modelId="{FA53149E-FBFE-45DF-BA9C-7579317237F8}" type="parTrans" cxnId="{C943EEC3-6746-48CD-BAEB-6BF6176D6A4C}">
      <dgm:prSet custT="1"/>
      <dgm:spPr>
        <a:ln>
          <a:solidFill>
            <a:schemeClr val="tx1"/>
          </a:solidFill>
          <a:headEnd type="triangle" w="med" len="med"/>
          <a:tailEnd type="triangle" w="med" len="med"/>
        </a:ln>
      </dgm:spPr>
      <dgm:t>
        <a:bodyPr/>
        <a:lstStyle/>
        <a:p>
          <a:endParaRPr lang="el-GR" sz="1300" b="1"/>
        </a:p>
      </dgm:t>
    </dgm:pt>
    <dgm:pt modelId="{7B49E71D-1C57-43B0-95B3-F341ACFB928A}" type="sibTrans" cxnId="{C943EEC3-6746-48CD-BAEB-6BF6176D6A4C}">
      <dgm:prSet/>
      <dgm:spPr/>
      <dgm:t>
        <a:bodyPr/>
        <a:lstStyle/>
        <a:p>
          <a:endParaRPr lang="el-GR" sz="1300" b="1"/>
        </a:p>
      </dgm:t>
    </dgm:pt>
    <dgm:pt modelId="{02B9D1C7-3DDD-4675-995A-A926DF33008B}">
      <dgm:prSet phldrT="[Κείμενο]" custT="1"/>
      <dgm:spPr>
        <a:solidFill>
          <a:schemeClr val="tx1"/>
        </a:solidFill>
      </dgm:spPr>
      <dgm:t>
        <a:bodyPr/>
        <a:lstStyle/>
        <a:p>
          <a:r>
            <a:rPr lang="en-US" sz="1300" b="1" dirty="0"/>
            <a:t>Civil Society</a:t>
          </a:r>
          <a:endParaRPr lang="el-GR" sz="1300" b="1" dirty="0"/>
        </a:p>
      </dgm:t>
    </dgm:pt>
    <dgm:pt modelId="{ADDF3B9E-2190-4A9E-8132-A8DABCFB76CA}" type="parTrans" cxnId="{FBAE73E4-401D-4579-8EAF-F47364CBB533}">
      <dgm:prSet custT="1"/>
      <dgm:spPr>
        <a:ln>
          <a:solidFill>
            <a:schemeClr val="tx1"/>
          </a:solidFill>
          <a:headEnd type="triangle" w="med" len="med"/>
          <a:tailEnd type="triangle" w="med" len="med"/>
        </a:ln>
      </dgm:spPr>
      <dgm:t>
        <a:bodyPr/>
        <a:lstStyle/>
        <a:p>
          <a:endParaRPr lang="el-GR" sz="1300" b="1"/>
        </a:p>
      </dgm:t>
    </dgm:pt>
    <dgm:pt modelId="{EFCC8F55-45F4-4B70-BDD5-D775B48AAB53}" type="sibTrans" cxnId="{FBAE73E4-401D-4579-8EAF-F47364CBB533}">
      <dgm:prSet/>
      <dgm:spPr/>
      <dgm:t>
        <a:bodyPr/>
        <a:lstStyle/>
        <a:p>
          <a:endParaRPr lang="el-GR" sz="1300" b="1"/>
        </a:p>
      </dgm:t>
    </dgm:pt>
    <dgm:pt modelId="{9A88773C-DE02-4FAB-BAB7-A1B9B7B4BE4E}">
      <dgm:prSet phldrT="[Κείμενο]" custT="1"/>
      <dgm:spPr>
        <a:solidFill>
          <a:schemeClr val="tx1"/>
        </a:solidFill>
      </dgm:spPr>
      <dgm:t>
        <a:bodyPr/>
        <a:lstStyle/>
        <a:p>
          <a:r>
            <a:rPr lang="en-US" sz="1300" b="1" dirty="0"/>
            <a:t>Rating Agencies</a:t>
          </a:r>
          <a:endParaRPr lang="el-GR" sz="1300" b="1" dirty="0"/>
        </a:p>
      </dgm:t>
    </dgm:pt>
    <dgm:pt modelId="{44245172-EFF1-4566-8BF5-C8EF8E771299}" type="parTrans" cxnId="{6218834E-A9F8-48CF-8366-C979892D09BB}">
      <dgm:prSet custT="1"/>
      <dgm:spPr>
        <a:ln>
          <a:solidFill>
            <a:schemeClr val="tx1"/>
          </a:solidFill>
          <a:headEnd type="triangle" w="med" len="med"/>
          <a:tailEnd type="triangle" w="med" len="med"/>
        </a:ln>
      </dgm:spPr>
      <dgm:t>
        <a:bodyPr/>
        <a:lstStyle/>
        <a:p>
          <a:endParaRPr lang="el-GR" sz="1300" b="1"/>
        </a:p>
      </dgm:t>
    </dgm:pt>
    <dgm:pt modelId="{D6C68C98-2AFD-42EF-9ABE-B8E1F18FBC6A}" type="sibTrans" cxnId="{6218834E-A9F8-48CF-8366-C979892D09BB}">
      <dgm:prSet/>
      <dgm:spPr/>
      <dgm:t>
        <a:bodyPr/>
        <a:lstStyle/>
        <a:p>
          <a:endParaRPr lang="el-GR" sz="1300" b="1"/>
        </a:p>
      </dgm:t>
    </dgm:pt>
    <dgm:pt modelId="{55228277-DCA2-4E72-AB5B-4D661A37C014}">
      <dgm:prSet phldrT="[Κείμενο]" custT="1"/>
      <dgm:spPr>
        <a:solidFill>
          <a:schemeClr val="tx1"/>
        </a:solidFill>
      </dgm:spPr>
      <dgm:t>
        <a:bodyPr/>
        <a:lstStyle/>
        <a:p>
          <a:r>
            <a:rPr lang="en-US" sz="1300" b="1"/>
            <a:t>Environmental Organisations</a:t>
          </a:r>
          <a:endParaRPr lang="el-GR" sz="1300" b="1" dirty="0"/>
        </a:p>
      </dgm:t>
    </dgm:pt>
    <dgm:pt modelId="{7D013843-3DDC-4E8C-944B-3CD050AF4204}" type="parTrans" cxnId="{A6EAE36E-5087-4376-B99B-BDA3A09A4AC1}">
      <dgm:prSet custT="1"/>
      <dgm:spPr>
        <a:ln>
          <a:solidFill>
            <a:schemeClr val="tx1"/>
          </a:solidFill>
          <a:headEnd type="triangle" w="med" len="med"/>
          <a:tailEnd type="triangle" w="med" len="med"/>
        </a:ln>
      </dgm:spPr>
      <dgm:t>
        <a:bodyPr/>
        <a:lstStyle/>
        <a:p>
          <a:endParaRPr lang="el-GR" sz="1300" b="1"/>
        </a:p>
      </dgm:t>
    </dgm:pt>
    <dgm:pt modelId="{CE228296-5F44-491A-B634-FE0B8012C835}" type="sibTrans" cxnId="{A6EAE36E-5087-4376-B99B-BDA3A09A4AC1}">
      <dgm:prSet/>
      <dgm:spPr/>
      <dgm:t>
        <a:bodyPr/>
        <a:lstStyle/>
        <a:p>
          <a:endParaRPr lang="el-GR" sz="1300" b="1"/>
        </a:p>
      </dgm:t>
    </dgm:pt>
    <dgm:pt modelId="{AF7A490F-BEA1-4A9C-AF8A-5AD9351A7FF1}">
      <dgm:prSet phldrT="[Κείμενο]" custT="1"/>
      <dgm:spPr>
        <a:solidFill>
          <a:schemeClr val="tx1"/>
        </a:solidFill>
      </dgm:spPr>
      <dgm:t>
        <a:bodyPr/>
        <a:lstStyle/>
        <a:p>
          <a:r>
            <a:rPr lang="en-US" sz="1300" b="1" dirty="0"/>
            <a:t>NGOs</a:t>
          </a:r>
          <a:endParaRPr lang="el-GR" sz="1300" b="1" dirty="0"/>
        </a:p>
      </dgm:t>
    </dgm:pt>
    <dgm:pt modelId="{42A84F4A-7E2B-4D88-AF11-E093AE09A252}" type="parTrans" cxnId="{4B0D29DF-78C5-4942-A80B-3590263E1BCB}">
      <dgm:prSet custT="1"/>
      <dgm:spPr>
        <a:ln>
          <a:solidFill>
            <a:schemeClr val="tx1"/>
          </a:solidFill>
          <a:headEnd type="triangle" w="med" len="med"/>
          <a:tailEnd type="triangle" w="med" len="med"/>
        </a:ln>
      </dgm:spPr>
      <dgm:t>
        <a:bodyPr/>
        <a:lstStyle/>
        <a:p>
          <a:endParaRPr lang="el-GR" sz="1300" b="1"/>
        </a:p>
      </dgm:t>
    </dgm:pt>
    <dgm:pt modelId="{89EEB081-179E-4D9D-9783-A5C91E647AF0}" type="sibTrans" cxnId="{4B0D29DF-78C5-4942-A80B-3590263E1BCB}">
      <dgm:prSet/>
      <dgm:spPr/>
      <dgm:t>
        <a:bodyPr/>
        <a:lstStyle/>
        <a:p>
          <a:endParaRPr lang="el-GR" sz="1300" b="1"/>
        </a:p>
      </dgm:t>
    </dgm:pt>
    <dgm:pt modelId="{732E210B-7E3C-46B8-9360-E41AF41A9C66}">
      <dgm:prSet phldrT="[Κείμενο]" custT="1"/>
      <dgm:spPr>
        <a:solidFill>
          <a:schemeClr val="tx1"/>
        </a:solidFill>
      </dgm:spPr>
      <dgm:t>
        <a:bodyPr/>
        <a:lstStyle/>
        <a:p>
          <a:r>
            <a:rPr lang="en-US" sz="1300" b="1" dirty="0"/>
            <a:t>Community Investments</a:t>
          </a:r>
          <a:endParaRPr lang="el-GR" sz="1300" b="1" dirty="0"/>
        </a:p>
      </dgm:t>
    </dgm:pt>
    <dgm:pt modelId="{7128B6DF-D34D-4A13-907C-2D09CD55FE37}" type="parTrans" cxnId="{074744AC-4390-4A6A-8A0C-73CB1AF57B35}">
      <dgm:prSet custT="1"/>
      <dgm:spPr>
        <a:ln>
          <a:solidFill>
            <a:schemeClr val="tx1"/>
          </a:solidFill>
          <a:headEnd type="triangle" w="med" len="med"/>
          <a:tailEnd type="triangle" w="med" len="med"/>
        </a:ln>
      </dgm:spPr>
      <dgm:t>
        <a:bodyPr/>
        <a:lstStyle/>
        <a:p>
          <a:endParaRPr lang="el-GR" sz="1300" b="1"/>
        </a:p>
      </dgm:t>
    </dgm:pt>
    <dgm:pt modelId="{F977C5CE-5C40-43A1-9C55-655AF1681394}" type="sibTrans" cxnId="{074744AC-4390-4A6A-8A0C-73CB1AF57B35}">
      <dgm:prSet/>
      <dgm:spPr/>
      <dgm:t>
        <a:bodyPr/>
        <a:lstStyle/>
        <a:p>
          <a:endParaRPr lang="el-GR" sz="1300" b="1"/>
        </a:p>
      </dgm:t>
    </dgm:pt>
    <dgm:pt modelId="{14538ED4-6920-4299-9130-C22A5E1B286F}">
      <dgm:prSet custT="1"/>
      <dgm:spPr>
        <a:solidFill>
          <a:prstClr val="black"/>
        </a:solidFill>
        <a:ln w="12700" cap="flat" cmpd="sng" algn="ctr">
          <a:solidFill>
            <a:prstClr val="white">
              <a:hueOff val="0"/>
              <a:satOff val="0"/>
              <a:lumOff val="0"/>
              <a:alphaOff val="0"/>
            </a:prstClr>
          </a:solidFill>
          <a:prstDash val="solid"/>
          <a:miter lim="800000"/>
        </a:ln>
        <a:effectLst/>
      </dgm:spPr>
      <dgm:t>
        <a:bodyPr spcFirstLastPara="0" vert="horz" wrap="square" lIns="8255" tIns="8255" rIns="8255" bIns="8255" numCol="1" spcCol="1270" anchor="ctr" anchorCtr="0"/>
        <a:lstStyle/>
        <a:p>
          <a:pPr marL="0" lvl="0" indent="0" algn="ctr" defTabSz="577850">
            <a:lnSpc>
              <a:spcPct val="90000"/>
            </a:lnSpc>
            <a:spcBef>
              <a:spcPct val="0"/>
            </a:spcBef>
            <a:spcAft>
              <a:spcPct val="35000"/>
            </a:spcAft>
            <a:buNone/>
          </a:pPr>
          <a:r>
            <a:rPr lang="en-CA" sz="1300" b="1" kern="1200" dirty="0">
              <a:solidFill>
                <a:prstClr val="white"/>
              </a:solidFill>
              <a:latin typeface="Calibri" panose="020F0502020204030204"/>
              <a:ea typeface="+mn-ea"/>
              <a:cs typeface="+mn-cs"/>
            </a:rPr>
            <a:t>Customers</a:t>
          </a:r>
        </a:p>
      </dgm:t>
    </dgm:pt>
    <dgm:pt modelId="{92D4C5F5-7E4C-4EAA-B06A-075C2D6BCAC4}" type="parTrans" cxnId="{E82787F0-85ED-40FA-87D4-4F79B24B0819}">
      <dgm:prSet custT="1"/>
      <dgm:spPr>
        <a:noFill/>
        <a:ln w="12700" cap="flat" cmpd="sng" algn="ctr">
          <a:solidFill>
            <a:prstClr val="black"/>
          </a:solidFill>
          <a:prstDash val="solid"/>
          <a:miter lim="800000"/>
          <a:headEnd type="triangle" w="med" len="med"/>
          <a:tailEnd type="triangle" w="med" len="med"/>
        </a:ln>
        <a:effectLst/>
      </dgm:spPr>
      <dgm:t>
        <a:bodyPr spcFirstLastPara="0" vert="horz" wrap="square" lIns="12700" tIns="0" rIns="12700" bIns="0" numCol="1" spcCol="1270" anchor="ctr" anchorCtr="0"/>
        <a:lstStyle/>
        <a:p>
          <a:pPr marL="0" lvl="0" indent="0" algn="ctr" defTabSz="577850">
            <a:lnSpc>
              <a:spcPct val="90000"/>
            </a:lnSpc>
            <a:spcBef>
              <a:spcPct val="0"/>
            </a:spcBef>
            <a:spcAft>
              <a:spcPct val="35000"/>
            </a:spcAft>
            <a:buNone/>
          </a:pPr>
          <a:endParaRPr lang="en-CA" sz="1300" b="1" kern="1200">
            <a:solidFill>
              <a:prstClr val="black">
                <a:hueOff val="0"/>
                <a:satOff val="0"/>
                <a:lumOff val="0"/>
                <a:alphaOff val="0"/>
              </a:prstClr>
            </a:solidFill>
            <a:latin typeface="Calibri" panose="020F0502020204030204"/>
            <a:ea typeface="+mn-ea"/>
            <a:cs typeface="+mn-cs"/>
          </a:endParaRPr>
        </a:p>
      </dgm:t>
    </dgm:pt>
    <dgm:pt modelId="{04274B05-9ECF-48BF-89A7-D2B41379E642}" type="sibTrans" cxnId="{E82787F0-85ED-40FA-87D4-4F79B24B0819}">
      <dgm:prSet/>
      <dgm:spPr/>
      <dgm:t>
        <a:bodyPr/>
        <a:lstStyle/>
        <a:p>
          <a:endParaRPr lang="en-CA"/>
        </a:p>
      </dgm:t>
    </dgm:pt>
    <dgm:pt modelId="{C82BD5C3-7555-4586-BD2C-118497A84456}" type="pres">
      <dgm:prSet presAssocID="{40708E69-A626-4D87-8251-BBA66A8F521A}" presName="cycle" presStyleCnt="0">
        <dgm:presLayoutVars>
          <dgm:chMax val="1"/>
          <dgm:dir/>
          <dgm:animLvl val="ctr"/>
          <dgm:resizeHandles val="exact"/>
        </dgm:presLayoutVars>
      </dgm:prSet>
      <dgm:spPr/>
    </dgm:pt>
    <dgm:pt modelId="{D74D1F03-0470-4456-A967-76E07E65FB71}" type="pres">
      <dgm:prSet presAssocID="{5967D2A6-23A2-4AB8-98F9-B9659B36CF6F}" presName="centerShape" presStyleLbl="node0" presStyleIdx="0" presStyleCnt="1" custScaleX="149804" custScaleY="97601" custLinFactNeighborX="-1771" custLinFactNeighborY="90"/>
      <dgm:spPr/>
    </dgm:pt>
    <dgm:pt modelId="{FD1469EB-CFF3-4BBF-84CE-40E036BCC4A3}" type="pres">
      <dgm:prSet presAssocID="{49061647-91DC-4C33-84A3-1876BFE24B43}" presName="Name9" presStyleLbl="parChTrans1D2" presStyleIdx="0" presStyleCnt="10"/>
      <dgm:spPr/>
    </dgm:pt>
    <dgm:pt modelId="{DEA13371-F4A9-4269-B88C-6BB01D732BA2}" type="pres">
      <dgm:prSet presAssocID="{49061647-91DC-4C33-84A3-1876BFE24B43}" presName="connTx" presStyleLbl="parChTrans1D2" presStyleIdx="0" presStyleCnt="10"/>
      <dgm:spPr/>
    </dgm:pt>
    <dgm:pt modelId="{EA0DAC9F-54D4-4215-87C9-3EAEC9F1B922}" type="pres">
      <dgm:prSet presAssocID="{0462DD0A-A8EB-4134-938A-F51D98112AA9}" presName="node" presStyleLbl="node1" presStyleIdx="0" presStyleCnt="10" custScaleX="138333" custScaleY="73233" custRadScaleRad="103557" custRadScaleInc="-339372">
        <dgm:presLayoutVars>
          <dgm:bulletEnabled val="1"/>
        </dgm:presLayoutVars>
      </dgm:prSet>
      <dgm:spPr/>
    </dgm:pt>
    <dgm:pt modelId="{62106E09-FB2A-409E-B7BC-F59FE696B853}" type="pres">
      <dgm:prSet presAssocID="{5DC3E14A-97C2-4F1D-B1BA-8C2C7CDF6F8A}" presName="Name9" presStyleLbl="parChTrans1D2" presStyleIdx="1" presStyleCnt="10"/>
      <dgm:spPr/>
    </dgm:pt>
    <dgm:pt modelId="{0A78F5D0-C951-4819-83FE-3F0F8639A5DA}" type="pres">
      <dgm:prSet presAssocID="{5DC3E14A-97C2-4F1D-B1BA-8C2C7CDF6F8A}" presName="connTx" presStyleLbl="parChTrans1D2" presStyleIdx="1" presStyleCnt="10"/>
      <dgm:spPr/>
    </dgm:pt>
    <dgm:pt modelId="{9126FE7B-54D7-4848-BBD3-C2510B506A8C}" type="pres">
      <dgm:prSet presAssocID="{4452BCF8-19F5-4029-A716-5F419BA774C0}" presName="node" presStyleLbl="node1" presStyleIdx="1" presStyleCnt="10" custScaleX="132464" custScaleY="71641" custRadScaleRad="74937" custRadScaleInc="18694">
        <dgm:presLayoutVars>
          <dgm:bulletEnabled val="1"/>
        </dgm:presLayoutVars>
      </dgm:prSet>
      <dgm:spPr/>
    </dgm:pt>
    <dgm:pt modelId="{431D9C48-51E5-43EB-94F5-8E967AD7684B}" type="pres">
      <dgm:prSet presAssocID="{92D4C5F5-7E4C-4EAA-B06A-075C2D6BCAC4}" presName="Name9" presStyleLbl="parChTrans1D2" presStyleIdx="2" presStyleCnt="10"/>
      <dgm:spPr>
        <a:xfrm rot="20550691">
          <a:off x="4344977" y="2188296"/>
          <a:ext cx="848685" cy="22280"/>
        </a:xfrm>
        <a:custGeom>
          <a:avLst/>
          <a:gdLst/>
          <a:ahLst/>
          <a:cxnLst/>
          <a:rect l="0" t="0" r="0" b="0"/>
          <a:pathLst>
            <a:path>
              <a:moveTo>
                <a:pt x="0" y="11140"/>
              </a:moveTo>
              <a:lnTo>
                <a:pt x="848685" y="11140"/>
              </a:lnTo>
            </a:path>
          </a:pathLst>
        </a:custGeom>
      </dgm:spPr>
    </dgm:pt>
    <dgm:pt modelId="{51217916-23BB-4166-B452-6EDE3260764E}" type="pres">
      <dgm:prSet presAssocID="{92D4C5F5-7E4C-4EAA-B06A-075C2D6BCAC4}" presName="connTx" presStyleLbl="parChTrans1D2" presStyleIdx="2" presStyleCnt="10"/>
      <dgm:spPr/>
    </dgm:pt>
    <dgm:pt modelId="{E19F7C23-4288-4E6D-A3BD-95D1679FDD81}" type="pres">
      <dgm:prSet presAssocID="{14538ED4-6920-4299-9130-C22A5E1B286F}" presName="node" presStyleLbl="node1" presStyleIdx="2" presStyleCnt="10" custScaleX="141700" custScaleY="54456" custRadScaleRad="98374" custRadScaleInc="-7607">
        <dgm:presLayoutVars>
          <dgm:bulletEnabled val="1"/>
        </dgm:presLayoutVars>
      </dgm:prSet>
      <dgm:spPr>
        <a:xfrm>
          <a:off x="5038296" y="1435648"/>
          <a:ext cx="945608" cy="945608"/>
        </a:xfrm>
        <a:prstGeom prst="ellipse">
          <a:avLst/>
        </a:prstGeom>
      </dgm:spPr>
    </dgm:pt>
    <dgm:pt modelId="{FCDE40DE-994E-4C99-95CF-8C1FA320B3E6}" type="pres">
      <dgm:prSet presAssocID="{D035FA8F-0D8A-413D-B24A-930E819BA9AF}" presName="Name9" presStyleLbl="parChTrans1D2" presStyleIdx="3" presStyleCnt="10"/>
      <dgm:spPr/>
    </dgm:pt>
    <dgm:pt modelId="{50FA4476-E1B7-46C3-9FA8-48EC1C42C2BE}" type="pres">
      <dgm:prSet presAssocID="{D035FA8F-0D8A-413D-B24A-930E819BA9AF}" presName="connTx" presStyleLbl="parChTrans1D2" presStyleIdx="3" presStyleCnt="10"/>
      <dgm:spPr/>
    </dgm:pt>
    <dgm:pt modelId="{D733127D-931B-4E93-B098-807141E95AB7}" type="pres">
      <dgm:prSet presAssocID="{B2A3AC3D-1A81-4E0D-984B-8017ABF7C909}" presName="node" presStyleLbl="node1" presStyleIdx="3" presStyleCnt="10" custScaleX="145044" custScaleY="65028" custRadScaleRad="88476" custRadScaleInc="60669">
        <dgm:presLayoutVars>
          <dgm:bulletEnabled val="1"/>
        </dgm:presLayoutVars>
      </dgm:prSet>
      <dgm:spPr>
        <a:xfrm>
          <a:off x="4122816" y="1685105"/>
          <a:ext cx="1379040" cy="1024827"/>
        </a:xfrm>
        <a:prstGeom prst="ellipse">
          <a:avLst/>
        </a:prstGeom>
      </dgm:spPr>
    </dgm:pt>
    <dgm:pt modelId="{E881A530-8227-4477-A34E-DA4633594133}" type="pres">
      <dgm:prSet presAssocID="{FA53149E-FBFE-45DF-BA9C-7579317237F8}" presName="Name9" presStyleLbl="parChTrans1D2" presStyleIdx="4" presStyleCnt="10"/>
      <dgm:spPr/>
    </dgm:pt>
    <dgm:pt modelId="{36742A9C-0C99-489C-8279-750DB7EB32E4}" type="pres">
      <dgm:prSet presAssocID="{FA53149E-FBFE-45DF-BA9C-7579317237F8}" presName="connTx" presStyleLbl="parChTrans1D2" presStyleIdx="4" presStyleCnt="10"/>
      <dgm:spPr/>
    </dgm:pt>
    <dgm:pt modelId="{EC3A12AE-283C-4036-94D0-A8094299A6A8}" type="pres">
      <dgm:prSet presAssocID="{95836DEB-85F0-4B99-8DB3-BC14DFAB45DE}" presName="node" presStyleLbl="node1" presStyleIdx="4" presStyleCnt="10" custScaleX="132586" custScaleY="65155" custRadScaleRad="108121" custRadScaleInc="-15313">
        <dgm:presLayoutVars>
          <dgm:bulletEnabled val="1"/>
        </dgm:presLayoutVars>
      </dgm:prSet>
      <dgm:spPr/>
    </dgm:pt>
    <dgm:pt modelId="{3CEE4F66-EE8E-42F3-A289-6F78FB774605}" type="pres">
      <dgm:prSet presAssocID="{ADDF3B9E-2190-4A9E-8132-A8DABCFB76CA}" presName="Name9" presStyleLbl="parChTrans1D2" presStyleIdx="5" presStyleCnt="10"/>
      <dgm:spPr/>
    </dgm:pt>
    <dgm:pt modelId="{371E9472-3646-4229-9C86-19AACA2FD24F}" type="pres">
      <dgm:prSet presAssocID="{ADDF3B9E-2190-4A9E-8132-A8DABCFB76CA}" presName="connTx" presStyleLbl="parChTrans1D2" presStyleIdx="5" presStyleCnt="10"/>
      <dgm:spPr/>
    </dgm:pt>
    <dgm:pt modelId="{BA0BA27E-98C0-4507-A6F5-443C8CEFABE3}" type="pres">
      <dgm:prSet presAssocID="{02B9D1C7-3DDD-4675-995A-A926DF33008B}" presName="node" presStyleLbl="node1" presStyleIdx="5" presStyleCnt="10" custScaleX="142784" custScaleY="56322" custRadScaleRad="124607" custRadScaleInc="-7610">
        <dgm:presLayoutVars>
          <dgm:bulletEnabled val="1"/>
        </dgm:presLayoutVars>
      </dgm:prSet>
      <dgm:spPr/>
    </dgm:pt>
    <dgm:pt modelId="{E253D50F-F309-41F0-A5ED-0AE914E1B7C5}" type="pres">
      <dgm:prSet presAssocID="{44245172-EFF1-4566-8BF5-C8EF8E771299}" presName="Name9" presStyleLbl="parChTrans1D2" presStyleIdx="6" presStyleCnt="10"/>
      <dgm:spPr/>
    </dgm:pt>
    <dgm:pt modelId="{F0BA44C7-96C1-489B-A4ED-2FFEF427217B}" type="pres">
      <dgm:prSet presAssocID="{44245172-EFF1-4566-8BF5-C8EF8E771299}" presName="connTx" presStyleLbl="parChTrans1D2" presStyleIdx="6" presStyleCnt="10"/>
      <dgm:spPr/>
    </dgm:pt>
    <dgm:pt modelId="{C5B931DB-10CE-4A7C-8E34-72CA3388EF26}" type="pres">
      <dgm:prSet presAssocID="{9A88773C-DE02-4FAB-BAB7-A1B9B7B4BE4E}" presName="node" presStyleLbl="node1" presStyleIdx="6" presStyleCnt="10" custScaleX="128203" custScaleY="59805" custRadScaleRad="105953" custRadScaleInc="4901">
        <dgm:presLayoutVars>
          <dgm:bulletEnabled val="1"/>
        </dgm:presLayoutVars>
      </dgm:prSet>
      <dgm:spPr/>
    </dgm:pt>
    <dgm:pt modelId="{6B01B29D-0067-4267-8DA1-3EE5150E0967}" type="pres">
      <dgm:prSet presAssocID="{7D013843-3DDC-4E8C-944B-3CD050AF4204}" presName="Name9" presStyleLbl="parChTrans1D2" presStyleIdx="7" presStyleCnt="10"/>
      <dgm:spPr/>
    </dgm:pt>
    <dgm:pt modelId="{94CA5D21-D29E-4836-8183-97811C6DEF08}" type="pres">
      <dgm:prSet presAssocID="{7D013843-3DDC-4E8C-944B-3CD050AF4204}" presName="connTx" presStyleLbl="parChTrans1D2" presStyleIdx="7" presStyleCnt="10"/>
      <dgm:spPr/>
    </dgm:pt>
    <dgm:pt modelId="{0ED5226B-AD5D-4230-8BAC-91FE93A0F297}" type="pres">
      <dgm:prSet presAssocID="{55228277-DCA2-4E72-AB5B-4D661A37C014}" presName="node" presStyleLbl="node1" presStyleIdx="7" presStyleCnt="10" custScaleX="135931" custScaleY="63675" custRadScaleRad="149629" custRadScaleInc="-22265">
        <dgm:presLayoutVars>
          <dgm:bulletEnabled val="1"/>
        </dgm:presLayoutVars>
      </dgm:prSet>
      <dgm:spPr/>
    </dgm:pt>
    <dgm:pt modelId="{7EF0C7D6-2E05-43F2-9F61-F71A8FB6D4C8}" type="pres">
      <dgm:prSet presAssocID="{42A84F4A-7E2B-4D88-AF11-E093AE09A252}" presName="Name9" presStyleLbl="parChTrans1D2" presStyleIdx="8" presStyleCnt="10"/>
      <dgm:spPr/>
    </dgm:pt>
    <dgm:pt modelId="{DA592F9F-FF2E-4706-9FA5-C3637709B059}" type="pres">
      <dgm:prSet presAssocID="{42A84F4A-7E2B-4D88-AF11-E093AE09A252}" presName="connTx" presStyleLbl="parChTrans1D2" presStyleIdx="8" presStyleCnt="10"/>
      <dgm:spPr/>
    </dgm:pt>
    <dgm:pt modelId="{30D03E57-0339-472E-A889-8C829FBFBF7C}" type="pres">
      <dgm:prSet presAssocID="{AF7A490F-BEA1-4A9C-AF8A-5AD9351A7FF1}" presName="node" presStyleLbl="node1" presStyleIdx="8" presStyleCnt="10" custScaleX="134079" custScaleY="60892" custRadScaleRad="158610" custRadScaleInc="-70269">
        <dgm:presLayoutVars>
          <dgm:bulletEnabled val="1"/>
        </dgm:presLayoutVars>
      </dgm:prSet>
      <dgm:spPr/>
    </dgm:pt>
    <dgm:pt modelId="{E3133B6D-41CF-49C9-9C99-FCD1215524C2}" type="pres">
      <dgm:prSet presAssocID="{7128B6DF-D34D-4A13-907C-2D09CD55FE37}" presName="Name9" presStyleLbl="parChTrans1D2" presStyleIdx="9" presStyleCnt="10"/>
      <dgm:spPr/>
    </dgm:pt>
    <dgm:pt modelId="{62976D54-4A96-4727-87A7-23473751D056}" type="pres">
      <dgm:prSet presAssocID="{7128B6DF-D34D-4A13-907C-2D09CD55FE37}" presName="connTx" presStyleLbl="parChTrans1D2" presStyleIdx="9" presStyleCnt="10"/>
      <dgm:spPr/>
    </dgm:pt>
    <dgm:pt modelId="{537DB5B5-B93E-4D0D-92C8-68CAB6F32475}" type="pres">
      <dgm:prSet presAssocID="{732E210B-7E3C-46B8-9360-E41AF41A9C66}" presName="node" presStyleLbl="node1" presStyleIdx="9" presStyleCnt="10" custScaleX="133432" custScaleY="70052" custRadScaleRad="130318" custRadScaleInc="11191">
        <dgm:presLayoutVars>
          <dgm:bulletEnabled val="1"/>
        </dgm:presLayoutVars>
      </dgm:prSet>
      <dgm:spPr/>
    </dgm:pt>
  </dgm:ptLst>
  <dgm:cxnLst>
    <dgm:cxn modelId="{9C993D03-DC4F-4D33-9DED-4B86F3BBC21D}" type="presOf" srcId="{732E210B-7E3C-46B8-9360-E41AF41A9C66}" destId="{537DB5B5-B93E-4D0D-92C8-68CAB6F32475}" srcOrd="0" destOrd="0" presId="urn:microsoft.com/office/officeart/2005/8/layout/radial1"/>
    <dgm:cxn modelId="{CF6D2D05-F5A9-4864-8937-DE4F72A37192}" type="presOf" srcId="{ADDF3B9E-2190-4A9E-8132-A8DABCFB76CA}" destId="{3CEE4F66-EE8E-42F3-A289-6F78FB774605}" srcOrd="0" destOrd="0" presId="urn:microsoft.com/office/officeart/2005/8/layout/radial1"/>
    <dgm:cxn modelId="{48D35108-E006-4986-87E1-6F76C23FBFFF}" type="presOf" srcId="{FA53149E-FBFE-45DF-BA9C-7579317237F8}" destId="{36742A9C-0C99-489C-8279-750DB7EB32E4}" srcOrd="1" destOrd="0" presId="urn:microsoft.com/office/officeart/2005/8/layout/radial1"/>
    <dgm:cxn modelId="{340CB40C-465D-4E51-98A9-633DD836BE2D}" type="presOf" srcId="{5DC3E14A-97C2-4F1D-B1BA-8C2C7CDF6F8A}" destId="{0A78F5D0-C951-4819-83FE-3F0F8639A5DA}" srcOrd="1" destOrd="0" presId="urn:microsoft.com/office/officeart/2005/8/layout/radial1"/>
    <dgm:cxn modelId="{1692CA2B-C4E0-4FA7-9CC6-F609D360E501}" type="presOf" srcId="{D035FA8F-0D8A-413D-B24A-930E819BA9AF}" destId="{50FA4476-E1B7-46C3-9FA8-48EC1C42C2BE}" srcOrd="1" destOrd="0" presId="urn:microsoft.com/office/officeart/2005/8/layout/radial1"/>
    <dgm:cxn modelId="{BE8CF52B-6A54-4BB1-BA56-056BF85FF5B0}" type="presOf" srcId="{49061647-91DC-4C33-84A3-1876BFE24B43}" destId="{FD1469EB-CFF3-4BBF-84CE-40E036BCC4A3}" srcOrd="0" destOrd="0" presId="urn:microsoft.com/office/officeart/2005/8/layout/radial1"/>
    <dgm:cxn modelId="{A59E2737-378C-4C9B-9CC8-A1136E0556E5}" type="presOf" srcId="{FA53149E-FBFE-45DF-BA9C-7579317237F8}" destId="{E881A530-8227-4477-A34E-DA4633594133}" srcOrd="0" destOrd="0" presId="urn:microsoft.com/office/officeart/2005/8/layout/radial1"/>
    <dgm:cxn modelId="{7140753E-E8B9-4248-ABDF-B76D9EF35504}" type="presOf" srcId="{49061647-91DC-4C33-84A3-1876BFE24B43}" destId="{DEA13371-F4A9-4269-B88C-6BB01D732BA2}" srcOrd="1" destOrd="0" presId="urn:microsoft.com/office/officeart/2005/8/layout/radial1"/>
    <dgm:cxn modelId="{4DEE595D-4DE5-4ADA-A8DA-31A9BA2C299D}" srcId="{5967D2A6-23A2-4AB8-98F9-B9659B36CF6F}" destId="{0462DD0A-A8EB-4134-938A-F51D98112AA9}" srcOrd="0" destOrd="0" parTransId="{49061647-91DC-4C33-84A3-1876BFE24B43}" sibTransId="{2550AC33-419C-47CD-864D-005D153BC6B0}"/>
    <dgm:cxn modelId="{DFC36642-B352-4431-B6AF-577CF592A0AB}" type="presOf" srcId="{0462DD0A-A8EB-4134-938A-F51D98112AA9}" destId="{EA0DAC9F-54D4-4215-87C9-3EAEC9F1B922}" srcOrd="0" destOrd="0" presId="urn:microsoft.com/office/officeart/2005/8/layout/radial1"/>
    <dgm:cxn modelId="{9A9DFD62-88F6-43B1-B572-E557D30506D8}" type="presOf" srcId="{92D4C5F5-7E4C-4EAA-B06A-075C2D6BCAC4}" destId="{51217916-23BB-4166-B452-6EDE3260764E}" srcOrd="1" destOrd="0" presId="urn:microsoft.com/office/officeart/2005/8/layout/radial1"/>
    <dgm:cxn modelId="{621CB44C-5A59-4372-B1AA-BDD9E57BA451}" srcId="{5967D2A6-23A2-4AB8-98F9-B9659B36CF6F}" destId="{B2A3AC3D-1A81-4E0D-984B-8017ABF7C909}" srcOrd="3" destOrd="0" parTransId="{D035FA8F-0D8A-413D-B24A-930E819BA9AF}" sibTransId="{7332DED6-8E58-40FA-9550-79D25FFA008C}"/>
    <dgm:cxn modelId="{BA76BA6C-2DD7-48E0-BDC6-24DCBAB34B81}" type="presOf" srcId="{5967D2A6-23A2-4AB8-98F9-B9659B36CF6F}" destId="{D74D1F03-0470-4456-A967-76E07E65FB71}" srcOrd="0" destOrd="0" presId="urn:microsoft.com/office/officeart/2005/8/layout/radial1"/>
    <dgm:cxn modelId="{6218834E-A9F8-48CF-8366-C979892D09BB}" srcId="{5967D2A6-23A2-4AB8-98F9-B9659B36CF6F}" destId="{9A88773C-DE02-4FAB-BAB7-A1B9B7B4BE4E}" srcOrd="6" destOrd="0" parTransId="{44245172-EFF1-4566-8BF5-C8EF8E771299}" sibTransId="{D6C68C98-2AFD-42EF-9ABE-B8E1F18FBC6A}"/>
    <dgm:cxn modelId="{A6EAE36E-5087-4376-B99B-BDA3A09A4AC1}" srcId="{5967D2A6-23A2-4AB8-98F9-B9659B36CF6F}" destId="{55228277-DCA2-4E72-AB5B-4D661A37C014}" srcOrd="7" destOrd="0" parTransId="{7D013843-3DDC-4E8C-944B-3CD050AF4204}" sibTransId="{CE228296-5F44-491A-B634-FE0B8012C835}"/>
    <dgm:cxn modelId="{D03FA576-AF70-4582-98F7-35862A5B35A8}" type="presOf" srcId="{7D013843-3DDC-4E8C-944B-3CD050AF4204}" destId="{6B01B29D-0067-4267-8DA1-3EE5150E0967}" srcOrd="0" destOrd="0" presId="urn:microsoft.com/office/officeart/2005/8/layout/radial1"/>
    <dgm:cxn modelId="{C0B82B80-FCD4-47B1-805F-CD8CFB4BA888}" type="presOf" srcId="{5DC3E14A-97C2-4F1D-B1BA-8C2C7CDF6F8A}" destId="{62106E09-FB2A-409E-B7BC-F59FE696B853}" srcOrd="0" destOrd="0" presId="urn:microsoft.com/office/officeart/2005/8/layout/radial1"/>
    <dgm:cxn modelId="{03FD3882-EC84-4EFF-AD03-F5BCA37381B8}" srcId="{5967D2A6-23A2-4AB8-98F9-B9659B36CF6F}" destId="{4452BCF8-19F5-4029-A716-5F419BA774C0}" srcOrd="1" destOrd="0" parTransId="{5DC3E14A-97C2-4F1D-B1BA-8C2C7CDF6F8A}" sibTransId="{0788AE90-0CE8-4345-8688-B08AA18B1715}"/>
    <dgm:cxn modelId="{FB08968A-331E-488C-B37A-B30B4C8A466A}" type="presOf" srcId="{44245172-EFF1-4566-8BF5-C8EF8E771299}" destId="{F0BA44C7-96C1-489B-A4ED-2FFEF427217B}" srcOrd="1" destOrd="0" presId="urn:microsoft.com/office/officeart/2005/8/layout/radial1"/>
    <dgm:cxn modelId="{C60D2A8E-BE0A-4A6C-BC68-C679CDB8D10F}" type="presOf" srcId="{9A88773C-DE02-4FAB-BAB7-A1B9B7B4BE4E}" destId="{C5B931DB-10CE-4A7C-8E34-72CA3388EF26}" srcOrd="0" destOrd="0" presId="urn:microsoft.com/office/officeart/2005/8/layout/radial1"/>
    <dgm:cxn modelId="{D796D692-7882-440E-BBB3-1617CFA27B3D}" type="presOf" srcId="{95836DEB-85F0-4B99-8DB3-BC14DFAB45DE}" destId="{EC3A12AE-283C-4036-94D0-A8094299A6A8}" srcOrd="0" destOrd="0" presId="urn:microsoft.com/office/officeart/2005/8/layout/radial1"/>
    <dgm:cxn modelId="{635BEF93-1612-4918-A178-FFB2E811F520}" type="presOf" srcId="{40708E69-A626-4D87-8251-BBA66A8F521A}" destId="{C82BD5C3-7555-4586-BD2C-118497A84456}" srcOrd="0" destOrd="0" presId="urn:microsoft.com/office/officeart/2005/8/layout/radial1"/>
    <dgm:cxn modelId="{EF43959F-622B-4AA1-BD33-2E9324AB18A1}" type="presOf" srcId="{42A84F4A-7E2B-4D88-AF11-E093AE09A252}" destId="{7EF0C7D6-2E05-43F2-9F61-F71A8FB6D4C8}" srcOrd="0" destOrd="0" presId="urn:microsoft.com/office/officeart/2005/8/layout/radial1"/>
    <dgm:cxn modelId="{074744AC-4390-4A6A-8A0C-73CB1AF57B35}" srcId="{5967D2A6-23A2-4AB8-98F9-B9659B36CF6F}" destId="{732E210B-7E3C-46B8-9360-E41AF41A9C66}" srcOrd="9" destOrd="0" parTransId="{7128B6DF-D34D-4A13-907C-2D09CD55FE37}" sibTransId="{F977C5CE-5C40-43A1-9C55-655AF1681394}"/>
    <dgm:cxn modelId="{C83442B8-C530-465B-BE54-DF394E4E6D63}" type="presOf" srcId="{7D013843-3DDC-4E8C-944B-3CD050AF4204}" destId="{94CA5D21-D29E-4836-8183-97811C6DEF08}" srcOrd="1" destOrd="0" presId="urn:microsoft.com/office/officeart/2005/8/layout/radial1"/>
    <dgm:cxn modelId="{C943EEC3-6746-48CD-BAEB-6BF6176D6A4C}" srcId="{5967D2A6-23A2-4AB8-98F9-B9659B36CF6F}" destId="{95836DEB-85F0-4B99-8DB3-BC14DFAB45DE}" srcOrd="4" destOrd="0" parTransId="{FA53149E-FBFE-45DF-BA9C-7579317237F8}" sibTransId="{7B49E71D-1C57-43B0-95B3-F341ACFB928A}"/>
    <dgm:cxn modelId="{122BC1CC-F3E8-4ACF-8D58-7BAD4D803F68}" type="presOf" srcId="{42A84F4A-7E2B-4D88-AF11-E093AE09A252}" destId="{DA592F9F-FF2E-4706-9FA5-C3637709B059}" srcOrd="1" destOrd="0" presId="urn:microsoft.com/office/officeart/2005/8/layout/radial1"/>
    <dgm:cxn modelId="{09AF55D5-8826-487C-B92B-11B1C85842E9}" type="presOf" srcId="{02B9D1C7-3DDD-4675-995A-A926DF33008B}" destId="{BA0BA27E-98C0-4507-A6F5-443C8CEFABE3}" srcOrd="0" destOrd="0" presId="urn:microsoft.com/office/officeart/2005/8/layout/radial1"/>
    <dgm:cxn modelId="{2E72A9D6-62B1-4939-8FA0-FE8AE360AD3A}" type="presOf" srcId="{4452BCF8-19F5-4029-A716-5F419BA774C0}" destId="{9126FE7B-54D7-4848-BBD3-C2510B506A8C}" srcOrd="0" destOrd="0" presId="urn:microsoft.com/office/officeart/2005/8/layout/radial1"/>
    <dgm:cxn modelId="{07B9D4D8-5372-48A5-9CFC-232BC7B78942}" type="presOf" srcId="{55228277-DCA2-4E72-AB5B-4D661A37C014}" destId="{0ED5226B-AD5D-4230-8BAC-91FE93A0F297}" srcOrd="0" destOrd="0" presId="urn:microsoft.com/office/officeart/2005/8/layout/radial1"/>
    <dgm:cxn modelId="{4B0D29DF-78C5-4942-A80B-3590263E1BCB}" srcId="{5967D2A6-23A2-4AB8-98F9-B9659B36CF6F}" destId="{AF7A490F-BEA1-4A9C-AF8A-5AD9351A7FF1}" srcOrd="8" destOrd="0" parTransId="{42A84F4A-7E2B-4D88-AF11-E093AE09A252}" sibTransId="{89EEB081-179E-4D9D-9783-A5C91E647AF0}"/>
    <dgm:cxn modelId="{01CA2AE2-E8E6-429B-A0C0-7F483615A571}" type="presOf" srcId="{7128B6DF-D34D-4A13-907C-2D09CD55FE37}" destId="{E3133B6D-41CF-49C9-9C99-FCD1215524C2}" srcOrd="0" destOrd="0" presId="urn:microsoft.com/office/officeart/2005/8/layout/radial1"/>
    <dgm:cxn modelId="{2C08B6E3-A492-4357-AF95-61A238ADDB45}" type="presOf" srcId="{AF7A490F-BEA1-4A9C-AF8A-5AD9351A7FF1}" destId="{30D03E57-0339-472E-A889-8C829FBFBF7C}" srcOrd="0" destOrd="0" presId="urn:microsoft.com/office/officeart/2005/8/layout/radial1"/>
    <dgm:cxn modelId="{FBAE73E4-401D-4579-8EAF-F47364CBB533}" srcId="{5967D2A6-23A2-4AB8-98F9-B9659B36CF6F}" destId="{02B9D1C7-3DDD-4675-995A-A926DF33008B}" srcOrd="5" destOrd="0" parTransId="{ADDF3B9E-2190-4A9E-8132-A8DABCFB76CA}" sibTransId="{EFCC8F55-45F4-4B70-BDD5-D775B48AAB53}"/>
    <dgm:cxn modelId="{323D90E7-3673-47A0-AE9C-8A74FDC8506D}" srcId="{40708E69-A626-4D87-8251-BBA66A8F521A}" destId="{5967D2A6-23A2-4AB8-98F9-B9659B36CF6F}" srcOrd="0" destOrd="0" parTransId="{CF5AF15E-DFCB-40E1-8F55-7A08D22F8072}" sibTransId="{E359EBEB-B4B7-428B-B24F-E906A3F42BF4}"/>
    <dgm:cxn modelId="{5ACA6DE9-4770-4F49-A774-953EEE67EA97}" type="presOf" srcId="{7128B6DF-D34D-4A13-907C-2D09CD55FE37}" destId="{62976D54-4A96-4727-87A7-23473751D056}" srcOrd="1" destOrd="0" presId="urn:microsoft.com/office/officeart/2005/8/layout/radial1"/>
    <dgm:cxn modelId="{EE99A8E9-E72D-4710-832B-F719378DA9D2}" type="presOf" srcId="{44245172-EFF1-4566-8BF5-C8EF8E771299}" destId="{E253D50F-F309-41F0-A5ED-0AE914E1B7C5}" srcOrd="0" destOrd="0" presId="urn:microsoft.com/office/officeart/2005/8/layout/radial1"/>
    <dgm:cxn modelId="{397DADE9-6782-43EE-9C38-37318ED7D557}" type="presOf" srcId="{14538ED4-6920-4299-9130-C22A5E1B286F}" destId="{E19F7C23-4288-4E6D-A3BD-95D1679FDD81}" srcOrd="0" destOrd="0" presId="urn:microsoft.com/office/officeart/2005/8/layout/radial1"/>
    <dgm:cxn modelId="{3CDE99EA-DDD3-44B5-847C-1F43E4E1CE49}" type="presOf" srcId="{D035FA8F-0D8A-413D-B24A-930E819BA9AF}" destId="{FCDE40DE-994E-4C99-95CF-8C1FA320B3E6}" srcOrd="0" destOrd="0" presId="urn:microsoft.com/office/officeart/2005/8/layout/radial1"/>
    <dgm:cxn modelId="{13025BEC-C6A9-4DB0-9712-C8EC7D640B86}" type="presOf" srcId="{ADDF3B9E-2190-4A9E-8132-A8DABCFB76CA}" destId="{371E9472-3646-4229-9C86-19AACA2FD24F}" srcOrd="1" destOrd="0" presId="urn:microsoft.com/office/officeart/2005/8/layout/radial1"/>
    <dgm:cxn modelId="{E82787F0-85ED-40FA-87D4-4F79B24B0819}" srcId="{5967D2A6-23A2-4AB8-98F9-B9659B36CF6F}" destId="{14538ED4-6920-4299-9130-C22A5E1B286F}" srcOrd="2" destOrd="0" parTransId="{92D4C5F5-7E4C-4EAA-B06A-075C2D6BCAC4}" sibTransId="{04274B05-9ECF-48BF-89A7-D2B41379E642}"/>
    <dgm:cxn modelId="{6D86C0F6-A1ED-43AC-A807-D3B99CD4EECA}" type="presOf" srcId="{B2A3AC3D-1A81-4E0D-984B-8017ABF7C909}" destId="{D733127D-931B-4E93-B098-807141E95AB7}" srcOrd="0" destOrd="0" presId="urn:microsoft.com/office/officeart/2005/8/layout/radial1"/>
    <dgm:cxn modelId="{2CC5EAF8-F956-4E54-86B5-15296FFFD24B}" type="presOf" srcId="{92D4C5F5-7E4C-4EAA-B06A-075C2D6BCAC4}" destId="{431D9C48-51E5-43EB-94F5-8E967AD7684B}" srcOrd="0" destOrd="0" presId="urn:microsoft.com/office/officeart/2005/8/layout/radial1"/>
    <dgm:cxn modelId="{15F216F3-4FE4-4E23-8024-EFBA0279D1BF}" type="presParOf" srcId="{C82BD5C3-7555-4586-BD2C-118497A84456}" destId="{D74D1F03-0470-4456-A967-76E07E65FB71}" srcOrd="0" destOrd="0" presId="urn:microsoft.com/office/officeart/2005/8/layout/radial1"/>
    <dgm:cxn modelId="{C9A49E6C-5DC1-4899-B12C-BBE5FBFE2E8F}" type="presParOf" srcId="{C82BD5C3-7555-4586-BD2C-118497A84456}" destId="{FD1469EB-CFF3-4BBF-84CE-40E036BCC4A3}" srcOrd="1" destOrd="0" presId="urn:microsoft.com/office/officeart/2005/8/layout/radial1"/>
    <dgm:cxn modelId="{17A9C3F3-4234-4A1B-BC20-4B4429EAD0A4}" type="presParOf" srcId="{FD1469EB-CFF3-4BBF-84CE-40E036BCC4A3}" destId="{DEA13371-F4A9-4269-B88C-6BB01D732BA2}" srcOrd="0" destOrd="0" presId="urn:microsoft.com/office/officeart/2005/8/layout/radial1"/>
    <dgm:cxn modelId="{CC6B3529-8831-4EE5-A0EF-0A9E70736EFD}" type="presParOf" srcId="{C82BD5C3-7555-4586-BD2C-118497A84456}" destId="{EA0DAC9F-54D4-4215-87C9-3EAEC9F1B922}" srcOrd="2" destOrd="0" presId="urn:microsoft.com/office/officeart/2005/8/layout/radial1"/>
    <dgm:cxn modelId="{E9533748-447D-4583-8694-C023524C245B}" type="presParOf" srcId="{C82BD5C3-7555-4586-BD2C-118497A84456}" destId="{62106E09-FB2A-409E-B7BC-F59FE696B853}" srcOrd="3" destOrd="0" presId="urn:microsoft.com/office/officeart/2005/8/layout/radial1"/>
    <dgm:cxn modelId="{41573A84-2E15-448C-9D9A-04E7FEA724B6}" type="presParOf" srcId="{62106E09-FB2A-409E-B7BC-F59FE696B853}" destId="{0A78F5D0-C951-4819-83FE-3F0F8639A5DA}" srcOrd="0" destOrd="0" presId="urn:microsoft.com/office/officeart/2005/8/layout/radial1"/>
    <dgm:cxn modelId="{8B583160-2E98-42A8-A7C5-AD68C0BB6361}" type="presParOf" srcId="{C82BD5C3-7555-4586-BD2C-118497A84456}" destId="{9126FE7B-54D7-4848-BBD3-C2510B506A8C}" srcOrd="4" destOrd="0" presId="urn:microsoft.com/office/officeart/2005/8/layout/radial1"/>
    <dgm:cxn modelId="{5BAF7BD4-2BAC-49C5-A780-E17DBC0AC2FB}" type="presParOf" srcId="{C82BD5C3-7555-4586-BD2C-118497A84456}" destId="{431D9C48-51E5-43EB-94F5-8E967AD7684B}" srcOrd="5" destOrd="0" presId="urn:microsoft.com/office/officeart/2005/8/layout/radial1"/>
    <dgm:cxn modelId="{8D309733-7121-4C77-B532-74F259BC8E92}" type="presParOf" srcId="{431D9C48-51E5-43EB-94F5-8E967AD7684B}" destId="{51217916-23BB-4166-B452-6EDE3260764E}" srcOrd="0" destOrd="0" presId="urn:microsoft.com/office/officeart/2005/8/layout/radial1"/>
    <dgm:cxn modelId="{933C4C8A-E473-46B4-80ED-5B61C7D8FAD7}" type="presParOf" srcId="{C82BD5C3-7555-4586-BD2C-118497A84456}" destId="{E19F7C23-4288-4E6D-A3BD-95D1679FDD81}" srcOrd="6" destOrd="0" presId="urn:microsoft.com/office/officeart/2005/8/layout/radial1"/>
    <dgm:cxn modelId="{C7431458-22B9-47EB-8AB5-E1244CCFB018}" type="presParOf" srcId="{C82BD5C3-7555-4586-BD2C-118497A84456}" destId="{FCDE40DE-994E-4C99-95CF-8C1FA320B3E6}" srcOrd="7" destOrd="0" presId="urn:microsoft.com/office/officeart/2005/8/layout/radial1"/>
    <dgm:cxn modelId="{3998BC78-B1BF-4590-903D-1C35936DF8BB}" type="presParOf" srcId="{FCDE40DE-994E-4C99-95CF-8C1FA320B3E6}" destId="{50FA4476-E1B7-46C3-9FA8-48EC1C42C2BE}" srcOrd="0" destOrd="0" presId="urn:microsoft.com/office/officeart/2005/8/layout/radial1"/>
    <dgm:cxn modelId="{284AFADC-15EA-4036-87D9-936E89C8A431}" type="presParOf" srcId="{C82BD5C3-7555-4586-BD2C-118497A84456}" destId="{D733127D-931B-4E93-B098-807141E95AB7}" srcOrd="8" destOrd="0" presId="urn:microsoft.com/office/officeart/2005/8/layout/radial1"/>
    <dgm:cxn modelId="{1F18F6E9-AEF4-4DDB-A222-175B0235E818}" type="presParOf" srcId="{C82BD5C3-7555-4586-BD2C-118497A84456}" destId="{E881A530-8227-4477-A34E-DA4633594133}" srcOrd="9" destOrd="0" presId="urn:microsoft.com/office/officeart/2005/8/layout/radial1"/>
    <dgm:cxn modelId="{356BC955-066F-4246-9B9F-05A8B376CC35}" type="presParOf" srcId="{E881A530-8227-4477-A34E-DA4633594133}" destId="{36742A9C-0C99-489C-8279-750DB7EB32E4}" srcOrd="0" destOrd="0" presId="urn:microsoft.com/office/officeart/2005/8/layout/radial1"/>
    <dgm:cxn modelId="{32C9DDE4-7B74-48CC-AFE3-95E853AE7F76}" type="presParOf" srcId="{C82BD5C3-7555-4586-BD2C-118497A84456}" destId="{EC3A12AE-283C-4036-94D0-A8094299A6A8}" srcOrd="10" destOrd="0" presId="urn:microsoft.com/office/officeart/2005/8/layout/radial1"/>
    <dgm:cxn modelId="{FE1E3C76-2713-4659-AB28-6C03EF512D64}" type="presParOf" srcId="{C82BD5C3-7555-4586-BD2C-118497A84456}" destId="{3CEE4F66-EE8E-42F3-A289-6F78FB774605}" srcOrd="11" destOrd="0" presId="urn:microsoft.com/office/officeart/2005/8/layout/radial1"/>
    <dgm:cxn modelId="{4E62F146-B72A-4ED1-9489-C0855CB574AF}" type="presParOf" srcId="{3CEE4F66-EE8E-42F3-A289-6F78FB774605}" destId="{371E9472-3646-4229-9C86-19AACA2FD24F}" srcOrd="0" destOrd="0" presId="urn:microsoft.com/office/officeart/2005/8/layout/radial1"/>
    <dgm:cxn modelId="{D0A15081-DE82-4660-966B-937253C1E5CC}" type="presParOf" srcId="{C82BD5C3-7555-4586-BD2C-118497A84456}" destId="{BA0BA27E-98C0-4507-A6F5-443C8CEFABE3}" srcOrd="12" destOrd="0" presId="urn:microsoft.com/office/officeart/2005/8/layout/radial1"/>
    <dgm:cxn modelId="{24ABFD25-17C4-4F1F-8DA0-EE5498CA3D2F}" type="presParOf" srcId="{C82BD5C3-7555-4586-BD2C-118497A84456}" destId="{E253D50F-F309-41F0-A5ED-0AE914E1B7C5}" srcOrd="13" destOrd="0" presId="urn:microsoft.com/office/officeart/2005/8/layout/radial1"/>
    <dgm:cxn modelId="{2BBB57E5-B424-4D99-AEA2-FEF1400579C0}" type="presParOf" srcId="{E253D50F-F309-41F0-A5ED-0AE914E1B7C5}" destId="{F0BA44C7-96C1-489B-A4ED-2FFEF427217B}" srcOrd="0" destOrd="0" presId="urn:microsoft.com/office/officeart/2005/8/layout/radial1"/>
    <dgm:cxn modelId="{A21C295D-D292-49B7-BD10-42CF58FD5FEA}" type="presParOf" srcId="{C82BD5C3-7555-4586-BD2C-118497A84456}" destId="{C5B931DB-10CE-4A7C-8E34-72CA3388EF26}" srcOrd="14" destOrd="0" presId="urn:microsoft.com/office/officeart/2005/8/layout/radial1"/>
    <dgm:cxn modelId="{EBEDA208-6100-4334-B1B2-7CC1D3D4CF67}" type="presParOf" srcId="{C82BD5C3-7555-4586-BD2C-118497A84456}" destId="{6B01B29D-0067-4267-8DA1-3EE5150E0967}" srcOrd="15" destOrd="0" presId="urn:microsoft.com/office/officeart/2005/8/layout/radial1"/>
    <dgm:cxn modelId="{8C53D0C5-D83D-48D5-A5BA-9D49A8AB27B9}" type="presParOf" srcId="{6B01B29D-0067-4267-8DA1-3EE5150E0967}" destId="{94CA5D21-D29E-4836-8183-97811C6DEF08}" srcOrd="0" destOrd="0" presId="urn:microsoft.com/office/officeart/2005/8/layout/radial1"/>
    <dgm:cxn modelId="{DB217226-A6EB-4D3C-99D0-8C3D7169BF2A}" type="presParOf" srcId="{C82BD5C3-7555-4586-BD2C-118497A84456}" destId="{0ED5226B-AD5D-4230-8BAC-91FE93A0F297}" srcOrd="16" destOrd="0" presId="urn:microsoft.com/office/officeart/2005/8/layout/radial1"/>
    <dgm:cxn modelId="{6B85C37E-DE9A-494B-8EF0-75BC475343A6}" type="presParOf" srcId="{C82BD5C3-7555-4586-BD2C-118497A84456}" destId="{7EF0C7D6-2E05-43F2-9F61-F71A8FB6D4C8}" srcOrd="17" destOrd="0" presId="urn:microsoft.com/office/officeart/2005/8/layout/radial1"/>
    <dgm:cxn modelId="{03162AC5-43F2-4C90-8C45-A4E4BEF85D6B}" type="presParOf" srcId="{7EF0C7D6-2E05-43F2-9F61-F71A8FB6D4C8}" destId="{DA592F9F-FF2E-4706-9FA5-C3637709B059}" srcOrd="0" destOrd="0" presId="urn:microsoft.com/office/officeart/2005/8/layout/radial1"/>
    <dgm:cxn modelId="{386A5E8F-8C38-4243-906B-300288671410}" type="presParOf" srcId="{C82BD5C3-7555-4586-BD2C-118497A84456}" destId="{30D03E57-0339-472E-A889-8C829FBFBF7C}" srcOrd="18" destOrd="0" presId="urn:microsoft.com/office/officeart/2005/8/layout/radial1"/>
    <dgm:cxn modelId="{13D8BC75-1B8F-404E-8BED-CFA7832FBE51}" type="presParOf" srcId="{C82BD5C3-7555-4586-BD2C-118497A84456}" destId="{E3133B6D-41CF-49C9-9C99-FCD1215524C2}" srcOrd="19" destOrd="0" presId="urn:microsoft.com/office/officeart/2005/8/layout/radial1"/>
    <dgm:cxn modelId="{F6DA5062-08AA-405F-85D9-7E824E316FE6}" type="presParOf" srcId="{E3133B6D-41CF-49C9-9C99-FCD1215524C2}" destId="{62976D54-4A96-4727-87A7-23473751D056}" srcOrd="0" destOrd="0" presId="urn:microsoft.com/office/officeart/2005/8/layout/radial1"/>
    <dgm:cxn modelId="{93A618EF-97E1-4C3A-86BC-6BF5DCBCD35D}" type="presParOf" srcId="{C82BD5C3-7555-4586-BD2C-118497A84456}" destId="{537DB5B5-B93E-4D0D-92C8-68CAB6F32475}" srcOrd="2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D1F03-0470-4456-A967-76E07E65FB71}">
      <dsp:nvSpPr>
        <dsp:cNvPr id="0" name=""/>
        <dsp:cNvSpPr/>
      </dsp:nvSpPr>
      <dsp:spPr>
        <a:xfrm>
          <a:off x="3204599" y="2592441"/>
          <a:ext cx="1777879" cy="1158332"/>
        </a:xfrm>
        <a:prstGeom prst="ellipse">
          <a:avLst/>
        </a:prstGeom>
        <a:solidFill>
          <a:srgbClr val="FF0000">
            <a:alpha val="76863"/>
          </a:srgb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rPr>
            <a:t>Bell Canada</a:t>
          </a:r>
          <a:endParaRPr lang="el-GR" sz="1300" b="1" kern="1200" dirty="0">
            <a:solidFill>
              <a:schemeClr val="bg1"/>
            </a:solidFill>
          </a:endParaRPr>
        </a:p>
      </dsp:txBody>
      <dsp:txXfrm>
        <a:off x="3464963" y="2762075"/>
        <a:ext cx="1257151" cy="819064"/>
      </dsp:txXfrm>
    </dsp:sp>
    <dsp:sp modelId="{FD1469EB-CFF3-4BBF-84CE-40E036BCC4A3}">
      <dsp:nvSpPr>
        <dsp:cNvPr id="0" name=""/>
        <dsp:cNvSpPr/>
      </dsp:nvSpPr>
      <dsp:spPr>
        <a:xfrm rot="12598715">
          <a:off x="2396962" y="2498937"/>
          <a:ext cx="1104932" cy="25376"/>
        </a:xfrm>
        <a:custGeom>
          <a:avLst/>
          <a:gdLst/>
          <a:ahLst/>
          <a:cxnLst/>
          <a:rect l="0" t="0" r="0" b="0"/>
          <a:pathLst>
            <a:path>
              <a:moveTo>
                <a:pt x="0" y="12688"/>
              </a:moveTo>
              <a:lnTo>
                <a:pt x="1104932"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rot="10800000">
        <a:off x="2921805" y="2484002"/>
        <a:ext cx="55246" cy="55246"/>
      </dsp:txXfrm>
    </dsp:sp>
    <dsp:sp modelId="{EA0DAC9F-54D4-4215-87C9-3EAEC9F1B922}">
      <dsp:nvSpPr>
        <dsp:cNvPr id="0" name=""/>
        <dsp:cNvSpPr/>
      </dsp:nvSpPr>
      <dsp:spPr>
        <a:xfrm>
          <a:off x="1094971" y="1480832"/>
          <a:ext cx="1641741" cy="869132"/>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Competition</a:t>
          </a:r>
          <a:endParaRPr lang="el-GR" sz="1300" b="1" kern="1200" dirty="0"/>
        </a:p>
      </dsp:txBody>
      <dsp:txXfrm>
        <a:off x="1335398" y="1608113"/>
        <a:ext cx="1160887" cy="614570"/>
      </dsp:txXfrm>
    </dsp:sp>
    <dsp:sp modelId="{62106E09-FB2A-409E-B7BC-F59FE696B853}">
      <dsp:nvSpPr>
        <dsp:cNvPr id="0" name=""/>
        <dsp:cNvSpPr/>
      </dsp:nvSpPr>
      <dsp:spPr>
        <a:xfrm rot="18678523">
          <a:off x="4407106" y="2373142"/>
          <a:ext cx="753933" cy="25376"/>
        </a:xfrm>
        <a:custGeom>
          <a:avLst/>
          <a:gdLst/>
          <a:ahLst/>
          <a:cxnLst/>
          <a:rect l="0" t="0" r="0" b="0"/>
          <a:pathLst>
            <a:path>
              <a:moveTo>
                <a:pt x="0" y="12688"/>
              </a:moveTo>
              <a:lnTo>
                <a:pt x="753933"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a:off x="4765225" y="2366982"/>
        <a:ext cx="37696" cy="37696"/>
      </dsp:txXfrm>
    </dsp:sp>
    <dsp:sp modelId="{9126FE7B-54D7-4848-BBD3-C2510B506A8C}">
      <dsp:nvSpPr>
        <dsp:cNvPr id="0" name=""/>
        <dsp:cNvSpPr/>
      </dsp:nvSpPr>
      <dsp:spPr>
        <a:xfrm>
          <a:off x="4584290" y="1293589"/>
          <a:ext cx="1572088" cy="850238"/>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Investors</a:t>
          </a:r>
          <a:endParaRPr lang="el-GR" sz="1300" b="1" kern="1200" dirty="0"/>
        </a:p>
      </dsp:txBody>
      <dsp:txXfrm>
        <a:off x="4814517" y="1418103"/>
        <a:ext cx="1111634" cy="601210"/>
      </dsp:txXfrm>
    </dsp:sp>
    <dsp:sp modelId="{431D9C48-51E5-43EB-94F5-8E967AD7684B}">
      <dsp:nvSpPr>
        <dsp:cNvPr id="0" name=""/>
        <dsp:cNvSpPr/>
      </dsp:nvSpPr>
      <dsp:spPr>
        <a:xfrm rot="20471787">
          <a:off x="4853426" y="2721857"/>
          <a:ext cx="1047430" cy="25376"/>
        </a:xfrm>
        <a:custGeom>
          <a:avLst/>
          <a:gdLst/>
          <a:ahLst/>
          <a:cxnLst/>
          <a:rect l="0" t="0" r="0" b="0"/>
          <a:pathLst>
            <a:path>
              <a:moveTo>
                <a:pt x="0" y="11140"/>
              </a:moveTo>
              <a:lnTo>
                <a:pt x="848685" y="11140"/>
              </a:lnTo>
            </a:path>
          </a:pathLst>
        </a:custGeom>
        <a:noFill/>
        <a:ln w="12700" cap="flat" cmpd="sng" algn="ctr">
          <a:solidFill>
            <a:prstClr val="black"/>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CA" sz="1300" b="1" kern="1200">
            <a:solidFill>
              <a:prstClr val="black">
                <a:hueOff val="0"/>
                <a:satOff val="0"/>
                <a:lumOff val="0"/>
                <a:alphaOff val="0"/>
              </a:prstClr>
            </a:solidFill>
            <a:latin typeface="Calibri" panose="020F0502020204030204"/>
            <a:ea typeface="+mn-ea"/>
            <a:cs typeface="+mn-cs"/>
          </a:endParaRPr>
        </a:p>
      </dsp:txBody>
      <dsp:txXfrm>
        <a:off x="5350955" y="2708360"/>
        <a:ext cx="52371" cy="52371"/>
      </dsp:txXfrm>
    </dsp:sp>
    <dsp:sp modelId="{E19F7C23-4288-4E6D-A3BD-95D1679FDD81}">
      <dsp:nvSpPr>
        <dsp:cNvPr id="0" name=""/>
        <dsp:cNvSpPr/>
      </dsp:nvSpPr>
      <dsp:spPr>
        <a:xfrm>
          <a:off x="5661413" y="2028301"/>
          <a:ext cx="1681701" cy="646286"/>
        </a:xfrm>
        <a:prstGeom prst="ellipse">
          <a:avLst/>
        </a:prstGeom>
        <a:solidFill>
          <a:prstClr val="black"/>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CA" sz="1300" b="1" kern="1200" dirty="0">
              <a:solidFill>
                <a:prstClr val="white"/>
              </a:solidFill>
              <a:latin typeface="Calibri" panose="020F0502020204030204"/>
              <a:ea typeface="+mn-ea"/>
              <a:cs typeface="+mn-cs"/>
            </a:rPr>
            <a:t>Customers</a:t>
          </a:r>
        </a:p>
      </dsp:txBody>
      <dsp:txXfrm>
        <a:off x="5907692" y="2122947"/>
        <a:ext cx="1189143" cy="456994"/>
      </dsp:txXfrm>
    </dsp:sp>
    <dsp:sp modelId="{FCDE40DE-994E-4C99-95CF-8C1FA320B3E6}">
      <dsp:nvSpPr>
        <dsp:cNvPr id="0" name=""/>
        <dsp:cNvSpPr/>
      </dsp:nvSpPr>
      <dsp:spPr>
        <a:xfrm rot="1664952">
          <a:off x="4734806" y="3726585"/>
          <a:ext cx="875450" cy="25376"/>
        </a:xfrm>
        <a:custGeom>
          <a:avLst/>
          <a:gdLst/>
          <a:ahLst/>
          <a:cxnLst/>
          <a:rect l="0" t="0" r="0" b="0"/>
          <a:pathLst>
            <a:path>
              <a:moveTo>
                <a:pt x="0" y="12688"/>
              </a:moveTo>
              <a:lnTo>
                <a:pt x="875450"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a:off x="5150645" y="3717387"/>
        <a:ext cx="43772" cy="43772"/>
      </dsp:txXfrm>
    </dsp:sp>
    <dsp:sp modelId="{D733127D-931B-4E93-B098-807141E95AB7}">
      <dsp:nvSpPr>
        <dsp:cNvPr id="0" name=""/>
        <dsp:cNvSpPr/>
      </dsp:nvSpPr>
      <dsp:spPr>
        <a:xfrm>
          <a:off x="5257473" y="3850902"/>
          <a:ext cx="1721388" cy="771754"/>
        </a:xfrm>
        <a:prstGeom prst="ellipse">
          <a:avLst/>
        </a:prstGeom>
        <a:solidFill>
          <a:schemeClr val="tx1"/>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prstClr val="white"/>
              </a:solidFill>
              <a:latin typeface="Calibri" panose="020F0502020204030204"/>
              <a:ea typeface="+mn-ea"/>
              <a:cs typeface="+mn-cs"/>
            </a:rPr>
            <a:t>Team Members</a:t>
          </a:r>
          <a:endParaRPr lang="el-GR" sz="1300" b="1" kern="1200" dirty="0">
            <a:solidFill>
              <a:prstClr val="white"/>
            </a:solidFill>
            <a:latin typeface="Calibri" panose="020F0502020204030204"/>
            <a:ea typeface="+mn-ea"/>
            <a:cs typeface="+mn-cs"/>
          </a:endParaRPr>
        </a:p>
      </dsp:txBody>
      <dsp:txXfrm>
        <a:off x="5509564" y="3963923"/>
        <a:ext cx="1217206" cy="545712"/>
      </dsp:txXfrm>
    </dsp:sp>
    <dsp:sp modelId="{E881A530-8227-4477-A34E-DA4633594133}">
      <dsp:nvSpPr>
        <dsp:cNvPr id="0" name=""/>
        <dsp:cNvSpPr/>
      </dsp:nvSpPr>
      <dsp:spPr>
        <a:xfrm rot="2984958">
          <a:off x="4235582" y="4285693"/>
          <a:ext cx="1623729" cy="25376"/>
        </a:xfrm>
        <a:custGeom>
          <a:avLst/>
          <a:gdLst/>
          <a:ahLst/>
          <a:cxnLst/>
          <a:rect l="0" t="0" r="0" b="0"/>
          <a:pathLst>
            <a:path>
              <a:moveTo>
                <a:pt x="0" y="12688"/>
              </a:moveTo>
              <a:lnTo>
                <a:pt x="1623729"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a:off x="5006854" y="4257787"/>
        <a:ext cx="81186" cy="81186"/>
      </dsp:txXfrm>
    </dsp:sp>
    <dsp:sp modelId="{EC3A12AE-283C-4036-94D0-A8094299A6A8}">
      <dsp:nvSpPr>
        <dsp:cNvPr id="0" name=""/>
        <dsp:cNvSpPr/>
      </dsp:nvSpPr>
      <dsp:spPr>
        <a:xfrm>
          <a:off x="5087458" y="4888356"/>
          <a:ext cx="1573536" cy="773262"/>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Supply Chain</a:t>
          </a:r>
          <a:endParaRPr lang="el-GR" sz="1300" b="1" kern="1200" dirty="0"/>
        </a:p>
      </dsp:txBody>
      <dsp:txXfrm>
        <a:off x="5317897" y="5001598"/>
        <a:ext cx="1112658" cy="546778"/>
      </dsp:txXfrm>
    </dsp:sp>
    <dsp:sp modelId="{3CEE4F66-EE8E-42F3-A289-6F78FB774605}">
      <dsp:nvSpPr>
        <dsp:cNvPr id="0" name=""/>
        <dsp:cNvSpPr/>
      </dsp:nvSpPr>
      <dsp:spPr>
        <a:xfrm rot="5194813">
          <a:off x="3273143" y="4645243"/>
          <a:ext cx="1818429" cy="25376"/>
        </a:xfrm>
        <a:custGeom>
          <a:avLst/>
          <a:gdLst/>
          <a:ahLst/>
          <a:cxnLst/>
          <a:rect l="0" t="0" r="0" b="0"/>
          <a:pathLst>
            <a:path>
              <a:moveTo>
                <a:pt x="0" y="12688"/>
              </a:moveTo>
              <a:lnTo>
                <a:pt x="1818429"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a:off x="4136897" y="4612470"/>
        <a:ext cx="90921" cy="90921"/>
      </dsp:txXfrm>
    </dsp:sp>
    <dsp:sp modelId="{BA0BA27E-98C0-4507-A6F5-443C8CEFABE3}">
      <dsp:nvSpPr>
        <dsp:cNvPr id="0" name=""/>
        <dsp:cNvSpPr/>
      </dsp:nvSpPr>
      <dsp:spPr>
        <a:xfrm>
          <a:off x="3409277" y="5565434"/>
          <a:ext cx="1694566" cy="668431"/>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Civil Society</a:t>
          </a:r>
          <a:endParaRPr lang="el-GR" sz="1300" b="1" kern="1200" dirty="0"/>
        </a:p>
      </dsp:txBody>
      <dsp:txXfrm>
        <a:off x="3657440" y="5663323"/>
        <a:ext cx="1198240" cy="472653"/>
      </dsp:txXfrm>
    </dsp:sp>
    <dsp:sp modelId="{E253D50F-F309-41F0-A5ED-0AE914E1B7C5}">
      <dsp:nvSpPr>
        <dsp:cNvPr id="0" name=""/>
        <dsp:cNvSpPr/>
      </dsp:nvSpPr>
      <dsp:spPr>
        <a:xfrm rot="7522597">
          <a:off x="2508341" y="4310419"/>
          <a:ext cx="1535154" cy="25376"/>
        </a:xfrm>
        <a:custGeom>
          <a:avLst/>
          <a:gdLst/>
          <a:ahLst/>
          <a:cxnLst/>
          <a:rect l="0" t="0" r="0" b="0"/>
          <a:pathLst>
            <a:path>
              <a:moveTo>
                <a:pt x="0" y="12688"/>
              </a:moveTo>
              <a:lnTo>
                <a:pt x="1535154"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rot="10800000">
        <a:off x="3237540" y="4284728"/>
        <a:ext cx="76757" cy="76757"/>
      </dsp:txXfrm>
    </dsp:sp>
    <dsp:sp modelId="{C5B931DB-10CE-4A7C-8E34-72CA3388EF26}">
      <dsp:nvSpPr>
        <dsp:cNvPr id="0" name=""/>
        <dsp:cNvSpPr/>
      </dsp:nvSpPr>
      <dsp:spPr>
        <a:xfrm>
          <a:off x="1831567" y="4930962"/>
          <a:ext cx="1521518" cy="709768"/>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Rating Agencies</a:t>
          </a:r>
          <a:endParaRPr lang="el-GR" sz="1300" b="1" kern="1200" dirty="0"/>
        </a:p>
      </dsp:txBody>
      <dsp:txXfrm>
        <a:off x="2054388" y="5034905"/>
        <a:ext cx="1075876" cy="501882"/>
      </dsp:txXfrm>
    </dsp:sp>
    <dsp:sp modelId="{6B01B29D-0067-4267-8DA1-3EE5150E0967}">
      <dsp:nvSpPr>
        <dsp:cNvPr id="0" name=""/>
        <dsp:cNvSpPr/>
      </dsp:nvSpPr>
      <dsp:spPr>
        <a:xfrm rot="9418172">
          <a:off x="1319711" y="3888838"/>
          <a:ext cx="2113574" cy="25376"/>
        </a:xfrm>
        <a:custGeom>
          <a:avLst/>
          <a:gdLst/>
          <a:ahLst/>
          <a:cxnLst/>
          <a:rect l="0" t="0" r="0" b="0"/>
          <a:pathLst>
            <a:path>
              <a:moveTo>
                <a:pt x="0" y="12688"/>
              </a:moveTo>
              <a:lnTo>
                <a:pt x="2113574"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rot="10800000">
        <a:off x="2323659" y="3848687"/>
        <a:ext cx="105678" cy="105678"/>
      </dsp:txXfrm>
    </dsp:sp>
    <dsp:sp modelId="{0ED5226B-AD5D-4230-8BAC-91FE93A0F297}">
      <dsp:nvSpPr>
        <dsp:cNvPr id="0" name=""/>
        <dsp:cNvSpPr/>
      </dsp:nvSpPr>
      <dsp:spPr>
        <a:xfrm>
          <a:off x="0" y="4191038"/>
          <a:ext cx="1613234" cy="755697"/>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Environmental Organisations</a:t>
          </a:r>
          <a:endParaRPr lang="el-GR" sz="1300" b="1" kern="1200" dirty="0"/>
        </a:p>
      </dsp:txBody>
      <dsp:txXfrm>
        <a:off x="236253" y="4301707"/>
        <a:ext cx="1140728" cy="534359"/>
      </dsp:txXfrm>
    </dsp:sp>
    <dsp:sp modelId="{7EF0C7D6-2E05-43F2-9F61-F71A8FB6D4C8}">
      <dsp:nvSpPr>
        <dsp:cNvPr id="0" name=""/>
        <dsp:cNvSpPr/>
      </dsp:nvSpPr>
      <dsp:spPr>
        <a:xfrm rot="11188539">
          <a:off x="1562214" y="2965860"/>
          <a:ext cx="1660874" cy="25376"/>
        </a:xfrm>
        <a:custGeom>
          <a:avLst/>
          <a:gdLst/>
          <a:ahLst/>
          <a:cxnLst/>
          <a:rect l="0" t="0" r="0" b="0"/>
          <a:pathLst>
            <a:path>
              <a:moveTo>
                <a:pt x="0" y="12688"/>
              </a:moveTo>
              <a:lnTo>
                <a:pt x="1660874"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rot="10800000">
        <a:off x="2351129" y="2937026"/>
        <a:ext cx="83043" cy="83043"/>
      </dsp:txXfrm>
    </dsp:sp>
    <dsp:sp modelId="{30D03E57-0339-472E-A889-8C829FBFBF7C}">
      <dsp:nvSpPr>
        <dsp:cNvPr id="0" name=""/>
        <dsp:cNvSpPr/>
      </dsp:nvSpPr>
      <dsp:spPr>
        <a:xfrm>
          <a:off x="0" y="2435943"/>
          <a:ext cx="1591255" cy="722668"/>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NGOs</a:t>
          </a:r>
          <a:endParaRPr lang="el-GR" sz="1300" b="1" kern="1200" dirty="0"/>
        </a:p>
      </dsp:txBody>
      <dsp:txXfrm>
        <a:off x="233034" y="2541775"/>
        <a:ext cx="1125187" cy="511004"/>
      </dsp:txXfrm>
    </dsp:sp>
    <dsp:sp modelId="{E3133B6D-41CF-49C9-9C99-FCD1215524C2}">
      <dsp:nvSpPr>
        <dsp:cNvPr id="0" name=""/>
        <dsp:cNvSpPr/>
      </dsp:nvSpPr>
      <dsp:spPr>
        <a:xfrm rot="14242119">
          <a:off x="2126987" y="1735699"/>
          <a:ext cx="2110534" cy="25376"/>
        </a:xfrm>
        <a:custGeom>
          <a:avLst/>
          <a:gdLst/>
          <a:ahLst/>
          <a:cxnLst/>
          <a:rect l="0" t="0" r="0" b="0"/>
          <a:pathLst>
            <a:path>
              <a:moveTo>
                <a:pt x="0" y="12688"/>
              </a:moveTo>
              <a:lnTo>
                <a:pt x="2110534" y="12688"/>
              </a:lnTo>
            </a:path>
          </a:pathLst>
        </a:custGeom>
        <a:noFill/>
        <a:ln w="12700" cap="flat" cmpd="sng" algn="ctr">
          <a:solidFill>
            <a:schemeClr val="tx1"/>
          </a:solidFill>
          <a:prstDash val="solid"/>
          <a:miter lim="800000"/>
          <a:headEnd type="triangle" w="med" len="med"/>
          <a:tailEnd type="triangl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l-GR" sz="1300" b="1" kern="1200"/>
        </a:p>
      </dsp:txBody>
      <dsp:txXfrm rot="10800000">
        <a:off x="3129491" y="1695624"/>
        <a:ext cx="105526" cy="105526"/>
      </dsp:txXfrm>
    </dsp:sp>
    <dsp:sp modelId="{537DB5B5-B93E-4D0D-92C8-68CAB6F32475}">
      <dsp:nvSpPr>
        <dsp:cNvPr id="0" name=""/>
        <dsp:cNvSpPr/>
      </dsp:nvSpPr>
      <dsp:spPr>
        <a:xfrm>
          <a:off x="1569141" y="49973"/>
          <a:ext cx="1583576" cy="831379"/>
        </a:xfrm>
        <a:prstGeom prst="ellipse">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Community Investments</a:t>
          </a:r>
          <a:endParaRPr lang="el-GR" sz="1300" b="1" kern="1200" dirty="0"/>
        </a:p>
      </dsp:txBody>
      <dsp:txXfrm>
        <a:off x="1801050" y="171726"/>
        <a:ext cx="1119758" cy="587873"/>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7AF2E0-677D-4616-A8DB-419C902FDF36}" type="datetimeFigureOut">
              <a:rPr lang="en-CA" smtClean="0"/>
              <a:t>2018-07-17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FFC5D-A7F4-4E29-BAA7-D44DB53FCF4E}" type="slidenum">
              <a:rPr lang="en-CA" smtClean="0"/>
              <a:t>‹#›</a:t>
            </a:fld>
            <a:endParaRPr lang="en-CA"/>
          </a:p>
        </p:txBody>
      </p:sp>
    </p:spTree>
    <p:extLst>
      <p:ext uri="{BB962C8B-B14F-4D97-AF65-F5344CB8AC3E}">
        <p14:creationId xmlns:p14="http://schemas.microsoft.com/office/powerpoint/2010/main" val="1943887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37FFC5D-A7F4-4E29-BAA7-D44DB53FCF4E}" type="slidenum">
              <a:rPr lang="en-CA" smtClean="0"/>
              <a:t>3</a:t>
            </a:fld>
            <a:endParaRPr lang="en-CA"/>
          </a:p>
        </p:txBody>
      </p:sp>
    </p:spTree>
    <p:extLst>
      <p:ext uri="{BB962C8B-B14F-4D97-AF65-F5344CB8AC3E}">
        <p14:creationId xmlns:p14="http://schemas.microsoft.com/office/powerpoint/2010/main" val="38364201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17-Jul-18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5C42513D-6A25-42A3-9FE9-083C9599836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5931" y="252973"/>
            <a:ext cx="2581835" cy="416464"/>
          </a:xfrm>
          <a:prstGeom prst="rect">
            <a:avLst/>
          </a:prstGeom>
        </p:spPr>
      </p:pic>
    </p:spTree>
    <p:extLst>
      <p:ext uri="{BB962C8B-B14F-4D97-AF65-F5344CB8AC3E}">
        <p14:creationId xmlns:p14="http://schemas.microsoft.com/office/powerpoint/2010/main" val="1428906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647910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519602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189FDC-9857-4968-9FC2-ABF52E0BB759}" type="datetimeFigureOut">
              <a:rPr lang="en-CA" smtClean="0"/>
              <a:t>2018-07-17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748319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189FDC-9857-4968-9FC2-ABF52E0BB759}" type="datetimeFigureOut">
              <a:rPr lang="en-CA" smtClean="0"/>
              <a:t>2018-07-17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084324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189FDC-9857-4968-9FC2-ABF52E0BB759}" type="datetimeFigureOut">
              <a:rPr lang="en-CA" smtClean="0"/>
              <a:t>2018-07-17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972066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189FDC-9857-4968-9FC2-ABF52E0BB759}" type="datetimeFigureOut">
              <a:rPr lang="en-CA" smtClean="0"/>
              <a:t>2018-07-17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863431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68962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325476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933101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497449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08A3-AA7B-46ED-BA40-E3A1DC017236}"/>
              </a:ext>
            </a:extLst>
          </p:cNvPr>
          <p:cNvSpPr>
            <a:spLocks noGrp="1"/>
          </p:cNvSpPr>
          <p:nvPr>
            <p:ph type="title"/>
          </p:nvPr>
        </p:nvSpPr>
        <p:spPr>
          <a:xfrm>
            <a:off x="0" y="2580641"/>
            <a:ext cx="12192000" cy="770965"/>
          </a:xfrm>
          <a:noFill/>
        </p:spPr>
        <p:txBody>
          <a:bodyPr/>
          <a:lstStyle>
            <a:lvl1pPr>
              <a:defRPr b="1"/>
            </a:lvl1p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2D9E50-35EA-42FF-BE70-BE0A43B483F6}"/>
              </a:ext>
            </a:extLst>
          </p:cNvPr>
          <p:cNvCxnSpPr/>
          <p:nvPr userDrawn="1"/>
        </p:nvCxnSpPr>
        <p:spPr>
          <a:xfrm>
            <a:off x="0" y="336475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ED3F5EC-8763-4318-ABE8-F2557415ED39}"/>
              </a:ext>
            </a:extLst>
          </p:cNvPr>
          <p:cNvSpPr txBox="1"/>
          <p:nvPr userDrawn="1"/>
        </p:nvSpPr>
        <p:spPr>
          <a:xfrm>
            <a:off x="0" y="6555566"/>
            <a:ext cx="5558117" cy="276999"/>
          </a:xfrm>
          <a:prstGeom prst="rect">
            <a:avLst/>
          </a:prstGeom>
          <a:noFill/>
        </p:spPr>
        <p:txBody>
          <a:bodyPr wrap="square" rtlCol="0">
            <a:spAutoFit/>
          </a:bodyPr>
          <a:lstStyle/>
          <a:p>
            <a:r>
              <a:rPr lang="en-US" sz="1200" dirty="0">
                <a:solidFill>
                  <a:schemeClr val="bg1">
                    <a:lumMod val="75000"/>
                  </a:schemeClr>
                </a:solidFill>
              </a:rPr>
              <a:t>BMT780– Week 5 : Stakeholder Identification &amp; Engagement</a:t>
            </a:r>
            <a:endParaRPr lang="en-CA" sz="1200" dirty="0">
              <a:solidFill>
                <a:schemeClr val="bg1">
                  <a:lumMod val="75000"/>
                </a:schemeClr>
              </a:solidFill>
            </a:endParaRPr>
          </a:p>
        </p:txBody>
      </p:sp>
      <p:sp>
        <p:nvSpPr>
          <p:cNvPr id="15" name="TextBox 14">
            <a:extLst>
              <a:ext uri="{FF2B5EF4-FFF2-40B4-BE49-F238E27FC236}">
                <a16:creationId xmlns:a16="http://schemas.microsoft.com/office/drawing/2014/main"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id="{1CA85039-D87B-4963-9505-A6927D3F059F}"/>
              </a:ext>
            </a:extLst>
          </p:cNvPr>
          <p:cNvSpPr txBox="1"/>
          <p:nvPr userDrawn="1"/>
        </p:nvSpPr>
        <p:spPr>
          <a:xfrm>
            <a:off x="5875414"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Tree>
    <p:extLst>
      <p:ext uri="{BB962C8B-B14F-4D97-AF65-F5344CB8AC3E}">
        <p14:creationId xmlns:p14="http://schemas.microsoft.com/office/powerpoint/2010/main" val="102105477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08A3-AA7B-46ED-BA40-E3A1DC017236}"/>
              </a:ext>
            </a:extLst>
          </p:cNvPr>
          <p:cNvSpPr>
            <a:spLocks noGrp="1"/>
          </p:cNvSpPr>
          <p:nvPr>
            <p:ph type="title"/>
          </p:nvPr>
        </p:nvSpPr>
        <p:spPr>
          <a:xfrm>
            <a:off x="0" y="1"/>
            <a:ext cx="12192000" cy="663388"/>
          </a:xfrm>
          <a:noFill/>
        </p:spPr>
        <p:txBody>
          <a:body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2D9E50-35EA-42FF-BE70-BE0A43B483F6}"/>
              </a:ext>
            </a:extLst>
          </p:cNvPr>
          <p:cNvCxnSpPr/>
          <p:nvPr userDrawn="1"/>
        </p:nvCxnSpPr>
        <p:spPr>
          <a:xfrm>
            <a:off x="0" y="663388"/>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id="{1CA85039-D87B-4963-9505-A6927D3F059F}"/>
              </a:ext>
            </a:extLst>
          </p:cNvPr>
          <p:cNvSpPr txBox="1"/>
          <p:nvPr userDrawn="1"/>
        </p:nvSpPr>
        <p:spPr>
          <a:xfrm>
            <a:off x="6728915"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
        <p:nvSpPr>
          <p:cNvPr id="9" name="TextBox 8">
            <a:extLst>
              <a:ext uri="{FF2B5EF4-FFF2-40B4-BE49-F238E27FC236}">
                <a16:creationId xmlns:a16="http://schemas.microsoft.com/office/drawing/2014/main" id="{87F9AB2E-4FCB-4DDF-83A0-5C3668378233}"/>
              </a:ext>
            </a:extLst>
          </p:cNvPr>
          <p:cNvSpPr txBox="1"/>
          <p:nvPr userDrawn="1"/>
        </p:nvSpPr>
        <p:spPr>
          <a:xfrm>
            <a:off x="0" y="6555566"/>
            <a:ext cx="5558117" cy="276999"/>
          </a:xfrm>
          <a:prstGeom prst="rect">
            <a:avLst/>
          </a:prstGeom>
          <a:noFill/>
        </p:spPr>
        <p:txBody>
          <a:bodyPr wrap="square" rtlCol="0">
            <a:spAutoFit/>
          </a:bodyPr>
          <a:lstStyle/>
          <a:p>
            <a:r>
              <a:rPr lang="en-US" sz="1200" dirty="0">
                <a:solidFill>
                  <a:schemeClr val="bg1">
                    <a:lumMod val="75000"/>
                  </a:schemeClr>
                </a:solidFill>
              </a:rPr>
              <a:t>BMT780– Week 5 : Stakeholder Identification &amp; Engagement</a:t>
            </a:r>
            <a:endParaRPr lang="en-CA" sz="1200" dirty="0">
              <a:solidFill>
                <a:schemeClr val="bg1">
                  <a:lumMod val="75000"/>
                </a:schemeClr>
              </a:solidFill>
            </a:endParaRPr>
          </a:p>
        </p:txBody>
      </p:sp>
    </p:spTree>
    <p:extLst>
      <p:ext uri="{BB962C8B-B14F-4D97-AF65-F5344CB8AC3E}">
        <p14:creationId xmlns:p14="http://schemas.microsoft.com/office/powerpoint/2010/main" val="258966126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10" name="Title 3"/>
          <p:cNvSpPr txBox="1">
            <a:spLocks/>
          </p:cNvSpPr>
          <p:nvPr userDrawn="1"/>
        </p:nvSpPr>
        <p:spPr bwMode="auto">
          <a:xfrm>
            <a:off x="0" y="6381328"/>
            <a:ext cx="2496277"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1" name="Title 3"/>
          <p:cNvSpPr txBox="1">
            <a:spLocks/>
          </p:cNvSpPr>
          <p:nvPr userDrawn="1"/>
        </p:nvSpPr>
        <p:spPr bwMode="auto">
          <a:xfrm>
            <a:off x="1819471" y="6381328"/>
            <a:ext cx="10372532"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2" name="TextBox 6"/>
          <p:cNvSpPr txBox="1"/>
          <p:nvPr userDrawn="1"/>
        </p:nvSpPr>
        <p:spPr>
          <a:xfrm>
            <a:off x="1189983" y="6453337"/>
            <a:ext cx="2549095" cy="253916"/>
          </a:xfrm>
          <a:prstGeom prst="rect">
            <a:avLst/>
          </a:prstGeom>
          <a:noFill/>
        </p:spPr>
        <p:txBody>
          <a:bodyPr wrap="none" rtlCol="0">
            <a:spAutoFit/>
          </a:bodyPr>
          <a:lstStyle/>
          <a:p>
            <a:pPr algn="ctr" fontAlgn="auto">
              <a:spcBef>
                <a:spcPts val="0"/>
              </a:spcBef>
              <a:spcAft>
                <a:spcPts val="0"/>
              </a:spcAft>
            </a:pPr>
            <a:r>
              <a:rPr lang="en-US" sz="1050" dirty="0">
                <a:solidFill>
                  <a:srgbClr val="FFFFFF"/>
                </a:solidFill>
                <a:effectLst/>
                <a:latin typeface="Segoe Script" pitchFamily="34" charset="0"/>
              </a:rPr>
              <a:t>Open the way to sustainability…</a:t>
            </a:r>
            <a:endParaRPr lang="el-GR" sz="1050" dirty="0">
              <a:solidFill>
                <a:srgbClr val="FFFFFF"/>
              </a:solidFill>
              <a:effectLst/>
              <a:latin typeface="Segoe Script" pitchFamily="34" charset="0"/>
            </a:endParaRPr>
          </a:p>
        </p:txBody>
      </p:sp>
      <p:pic>
        <p:nvPicPr>
          <p:cNvPr id="50178" name="Picture 2" descr="C:\Users\panag\Dropbox\Close the Loop\S4 Marketing\Logos\CloseTheLoop\netlogo.JPG"/>
          <p:cNvPicPr>
            <a:picLocks noChangeAspect="1" noChangeArrowheads="1"/>
          </p:cNvPicPr>
          <p:nvPr userDrawn="1"/>
        </p:nvPicPr>
        <p:blipFill>
          <a:blip r:embed="rId2" cstate="print">
            <a:clrChange>
              <a:clrFrom>
                <a:srgbClr val="30426A"/>
              </a:clrFrom>
              <a:clrTo>
                <a:srgbClr val="30426A">
                  <a:alpha val="0"/>
                </a:srgbClr>
              </a:clrTo>
            </a:clrChange>
          </a:blip>
          <a:srcRect/>
          <a:stretch>
            <a:fillRect/>
          </a:stretch>
        </p:blipFill>
        <p:spPr bwMode="auto">
          <a:xfrm>
            <a:off x="11184567" y="6381328"/>
            <a:ext cx="660199" cy="476672"/>
          </a:xfrm>
          <a:prstGeom prst="rect">
            <a:avLst/>
          </a:prstGeom>
          <a:noFill/>
        </p:spPr>
      </p:pic>
    </p:spTree>
    <p:extLst>
      <p:ext uri="{BB962C8B-B14F-4D97-AF65-F5344CB8AC3E}">
        <p14:creationId xmlns:p14="http://schemas.microsoft.com/office/powerpoint/2010/main" val="602155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25931" y="1061104"/>
            <a:ext cx="10363200" cy="2387600"/>
          </a:xfrm>
        </p:spPr>
        <p:txBody>
          <a:bodyPr anchor="b"/>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0" y="3602040"/>
            <a:ext cx="12192000" cy="736879"/>
          </a:xfrm>
          <a:solidFill>
            <a:schemeClr val="accent5">
              <a:lumMod val="75000"/>
            </a:schemeClr>
          </a:solidFill>
        </p:spPr>
        <p:txBody>
          <a:bodyPr vert="horz" lIns="91440" tIns="45720" rIns="91440" bIns="45720" rtlCol="0">
            <a:normAutofit/>
          </a:bodyPr>
          <a:lstStyle>
            <a:lvl1pPr marL="169863" indent="0">
              <a:buNone/>
              <a:defRPr lang="en-US" sz="4400" b="1" dirty="0">
                <a:solidFill>
                  <a:schemeClr val="bg1"/>
                </a:solidFill>
              </a:defRPr>
            </a:lvl1pPr>
          </a:lstStyle>
          <a:p>
            <a:pPr marL="398463" lvl="0"/>
            <a:r>
              <a:rPr lang="en-US" dirty="0"/>
              <a:t>Click to edit Master subtitle style</a:t>
            </a:r>
          </a:p>
        </p:txBody>
      </p:sp>
      <p:pic>
        <p:nvPicPr>
          <p:cNvPr id="16" name="Graphic 15">
            <a:extLst>
              <a:ext uri="{FF2B5EF4-FFF2-40B4-BE49-F238E27FC236}">
                <a16:creationId xmlns:a16="http://schemas.microsoft.com/office/drawing/2014/main" id="{029C08B4-090A-47C5-AF44-6B5D9FA4E16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5931" y="252973"/>
            <a:ext cx="2581835" cy="416464"/>
          </a:xfrm>
          <a:prstGeom prst="rect">
            <a:avLst/>
          </a:prstGeom>
        </p:spPr>
      </p:pic>
    </p:spTree>
    <p:extLst>
      <p:ext uri="{BB962C8B-B14F-4D97-AF65-F5344CB8AC3E}">
        <p14:creationId xmlns:p14="http://schemas.microsoft.com/office/powerpoint/2010/main" val="1421548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08A3-AA7B-46ED-BA40-E3A1DC017236}"/>
              </a:ext>
            </a:extLst>
          </p:cNvPr>
          <p:cNvSpPr>
            <a:spLocks noGrp="1"/>
          </p:cNvSpPr>
          <p:nvPr>
            <p:ph type="title"/>
          </p:nvPr>
        </p:nvSpPr>
        <p:spPr>
          <a:xfrm>
            <a:off x="0" y="2580641"/>
            <a:ext cx="12192000" cy="770965"/>
          </a:xfrm>
          <a:noFill/>
        </p:spPr>
        <p:txBody>
          <a:bodyPr/>
          <a:lstStyle>
            <a:lvl1pPr>
              <a:defRPr b="1"/>
            </a:lvl1p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2D9E50-35EA-42FF-BE70-BE0A43B483F6}"/>
              </a:ext>
            </a:extLst>
          </p:cNvPr>
          <p:cNvCxnSpPr/>
          <p:nvPr userDrawn="1"/>
        </p:nvCxnSpPr>
        <p:spPr>
          <a:xfrm>
            <a:off x="0" y="3364753"/>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ED3F5EC-8763-4318-ABE8-F2557415ED39}"/>
              </a:ext>
            </a:extLst>
          </p:cNvPr>
          <p:cNvSpPr txBox="1"/>
          <p:nvPr userDrawn="1"/>
        </p:nvSpPr>
        <p:spPr>
          <a:xfrm>
            <a:off x="1" y="6555566"/>
            <a:ext cx="3095812" cy="276999"/>
          </a:xfrm>
          <a:prstGeom prst="rect">
            <a:avLst/>
          </a:prstGeom>
          <a:noFill/>
        </p:spPr>
        <p:txBody>
          <a:bodyPr wrap="square" rtlCol="0">
            <a:spAutoFit/>
          </a:bodyPr>
          <a:lstStyle/>
          <a:p>
            <a:r>
              <a:rPr lang="en-US" sz="1200" dirty="0">
                <a:solidFill>
                  <a:schemeClr val="bg1">
                    <a:lumMod val="75000"/>
                  </a:schemeClr>
                </a:solidFill>
              </a:rPr>
              <a:t>CSR 600 – Week 1 : Introduction</a:t>
            </a:r>
            <a:endParaRPr lang="en-CA" sz="1200" dirty="0">
              <a:solidFill>
                <a:schemeClr val="bg1">
                  <a:lumMod val="75000"/>
                </a:schemeClr>
              </a:solidFill>
            </a:endParaRPr>
          </a:p>
        </p:txBody>
      </p:sp>
      <p:sp>
        <p:nvSpPr>
          <p:cNvPr id="15" name="TextBox 14">
            <a:extLst>
              <a:ext uri="{FF2B5EF4-FFF2-40B4-BE49-F238E27FC236}">
                <a16:creationId xmlns:a16="http://schemas.microsoft.com/office/drawing/2014/main"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id="{1CA85039-D87B-4963-9505-A6927D3F059F}"/>
              </a:ext>
            </a:extLst>
          </p:cNvPr>
          <p:cNvSpPr txBox="1"/>
          <p:nvPr userDrawn="1"/>
        </p:nvSpPr>
        <p:spPr>
          <a:xfrm>
            <a:off x="4692073"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Tree>
    <p:extLst>
      <p:ext uri="{BB962C8B-B14F-4D97-AF65-F5344CB8AC3E}">
        <p14:creationId xmlns:p14="http://schemas.microsoft.com/office/powerpoint/2010/main" val="325405247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08A3-AA7B-46ED-BA40-E3A1DC017236}"/>
              </a:ext>
            </a:extLst>
          </p:cNvPr>
          <p:cNvSpPr>
            <a:spLocks noGrp="1"/>
          </p:cNvSpPr>
          <p:nvPr>
            <p:ph type="title"/>
          </p:nvPr>
        </p:nvSpPr>
        <p:spPr>
          <a:xfrm>
            <a:off x="0" y="1"/>
            <a:ext cx="12192000" cy="663388"/>
          </a:xfrm>
          <a:noFill/>
        </p:spPr>
        <p:txBody>
          <a:body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id="{B536291D-E525-45C1-A927-CF1CC79E90E8}"/>
              </a:ext>
            </a:extLst>
          </p:cNvPr>
          <p:cNvCxnSpPr>
            <a:cxnSpLocks/>
          </p:cNvCxnSpPr>
          <p:nvPr userDrawn="1"/>
        </p:nvCxnSpPr>
        <p:spPr>
          <a:xfrm>
            <a:off x="0" y="654406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2D9E50-35EA-42FF-BE70-BE0A43B483F6}"/>
              </a:ext>
            </a:extLst>
          </p:cNvPr>
          <p:cNvCxnSpPr/>
          <p:nvPr userDrawn="1"/>
        </p:nvCxnSpPr>
        <p:spPr>
          <a:xfrm>
            <a:off x="0" y="663388"/>
            <a:ext cx="12192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ED3F5EC-8763-4318-ABE8-F2557415ED39}"/>
              </a:ext>
            </a:extLst>
          </p:cNvPr>
          <p:cNvSpPr txBox="1"/>
          <p:nvPr userDrawn="1"/>
        </p:nvSpPr>
        <p:spPr>
          <a:xfrm>
            <a:off x="1" y="6555566"/>
            <a:ext cx="5510305" cy="276999"/>
          </a:xfrm>
          <a:prstGeom prst="rect">
            <a:avLst/>
          </a:prstGeom>
          <a:noFill/>
        </p:spPr>
        <p:txBody>
          <a:bodyPr wrap="square" rtlCol="0">
            <a:spAutoFit/>
          </a:bodyPr>
          <a:lstStyle/>
          <a:p>
            <a:r>
              <a:rPr lang="en-US" sz="1200" dirty="0">
                <a:solidFill>
                  <a:schemeClr val="bg1">
                    <a:lumMod val="75000"/>
                  </a:schemeClr>
                </a:solidFill>
              </a:rPr>
              <a:t>CSR 600 – Week 6 : CSR Frameworks</a:t>
            </a:r>
            <a:endParaRPr lang="en-CA" sz="1200" dirty="0">
              <a:solidFill>
                <a:schemeClr val="bg1">
                  <a:lumMod val="75000"/>
                </a:schemeClr>
              </a:solidFill>
            </a:endParaRPr>
          </a:p>
        </p:txBody>
      </p:sp>
      <p:sp>
        <p:nvSpPr>
          <p:cNvPr id="15" name="TextBox 14">
            <a:extLst>
              <a:ext uri="{FF2B5EF4-FFF2-40B4-BE49-F238E27FC236}">
                <a16:creationId xmlns:a16="http://schemas.microsoft.com/office/drawing/2014/main" id="{70304ABD-BB8A-4023-9DFA-9F2367DB74F4}"/>
              </a:ext>
            </a:extLst>
          </p:cNvPr>
          <p:cNvSpPr txBox="1"/>
          <p:nvPr userDrawn="1"/>
        </p:nvSpPr>
        <p:spPr>
          <a:xfrm>
            <a:off x="10160000" y="6565612"/>
            <a:ext cx="2032000" cy="276999"/>
          </a:xfrm>
          <a:prstGeom prst="rect">
            <a:avLst/>
          </a:prstGeom>
          <a:noFill/>
        </p:spPr>
        <p:txBody>
          <a:bodyPr wrap="square" rtlCol="0">
            <a:spAutoFit/>
          </a:bodyPr>
          <a:lstStyle/>
          <a:p>
            <a:pPr algn="r"/>
            <a:r>
              <a:rPr lang="en-CA" sz="1200" dirty="0">
                <a:solidFill>
                  <a:schemeClr val="bg1">
                    <a:lumMod val="75000"/>
                  </a:schemeClr>
                </a:solidFill>
              </a:rPr>
              <a:t>Page </a:t>
            </a:r>
            <a:fld id="{DCEB2EAE-2E77-4091-9FF8-DA29FF52CF02}" type="slidenum">
              <a:rPr lang="en-CA" sz="1200" smtClean="0">
                <a:solidFill>
                  <a:schemeClr val="bg1">
                    <a:lumMod val="75000"/>
                  </a:schemeClr>
                </a:solidFill>
              </a:rPr>
              <a:pPr algn="r"/>
              <a:t>‹#›</a:t>
            </a:fld>
            <a:endParaRPr lang="en-CA" sz="1200" dirty="0">
              <a:solidFill>
                <a:schemeClr val="bg1">
                  <a:lumMod val="75000"/>
                </a:schemeClr>
              </a:solidFill>
            </a:endParaRPr>
          </a:p>
        </p:txBody>
      </p:sp>
      <p:sp>
        <p:nvSpPr>
          <p:cNvPr id="8" name="TextBox 7">
            <a:extLst>
              <a:ext uri="{FF2B5EF4-FFF2-40B4-BE49-F238E27FC236}">
                <a16:creationId xmlns:a16="http://schemas.microsoft.com/office/drawing/2014/main" id="{1CA85039-D87B-4963-9505-A6927D3F059F}"/>
              </a:ext>
            </a:extLst>
          </p:cNvPr>
          <p:cNvSpPr txBox="1"/>
          <p:nvPr userDrawn="1"/>
        </p:nvSpPr>
        <p:spPr>
          <a:xfrm>
            <a:off x="6728915" y="6555566"/>
            <a:ext cx="3095812" cy="276999"/>
          </a:xfrm>
          <a:prstGeom prst="rect">
            <a:avLst/>
          </a:prstGeom>
          <a:noFill/>
        </p:spPr>
        <p:txBody>
          <a:bodyPr wrap="square" rtlCol="0">
            <a:spAutoFit/>
          </a:bodyPr>
          <a:lstStyle/>
          <a:p>
            <a:r>
              <a:rPr lang="en-US" sz="1200" dirty="0">
                <a:solidFill>
                  <a:schemeClr val="bg1">
                    <a:lumMod val="75000"/>
                  </a:schemeClr>
                </a:solidFill>
              </a:rPr>
              <a:t>Panagiotis Panagiotakopoulos</a:t>
            </a:r>
            <a:endParaRPr lang="en-CA" sz="1200" dirty="0">
              <a:solidFill>
                <a:schemeClr val="bg1">
                  <a:lumMod val="75000"/>
                </a:schemeClr>
              </a:solidFill>
            </a:endParaRPr>
          </a:p>
        </p:txBody>
      </p:sp>
    </p:spTree>
    <p:extLst>
      <p:ext uri="{BB962C8B-B14F-4D97-AF65-F5344CB8AC3E}">
        <p14:creationId xmlns:p14="http://schemas.microsoft.com/office/powerpoint/2010/main" val="781223366"/>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844758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987929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189FDC-9857-4968-9FC2-ABF52E0BB759}" type="datetimeFigureOut">
              <a:rPr lang="en-CA" smtClean="0"/>
              <a:t>2018-07-17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2572715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189FDC-9857-4968-9FC2-ABF52E0BB759}" type="datetimeFigureOut">
              <a:rPr lang="en-CA" smtClean="0"/>
              <a:t>2018-07-17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661692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189FDC-9857-4968-9FC2-ABF52E0BB759}" type="datetimeFigureOut">
              <a:rPr lang="en-CA" smtClean="0"/>
              <a:t>2018-07-17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991814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189FDC-9857-4968-9FC2-ABF52E0BB759}" type="datetimeFigureOut">
              <a:rPr lang="en-CA" smtClean="0"/>
              <a:t>2018-07-17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6281363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3082279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3189FDC-9857-4968-9FC2-ABF52E0BB759}" type="datetimeFigureOut">
              <a:rPr lang="en-CA" smtClean="0"/>
              <a:t>2018-07-17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62080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264601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189FDC-9857-4968-9FC2-ABF52E0BB759}" type="datetimeFigureOut">
              <a:rPr lang="en-CA" smtClean="0"/>
              <a:t>2018-07-17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306078-5C81-4AF5-A991-F0B0C40FDF30}" type="slidenum">
              <a:rPr lang="en-CA" smtClean="0"/>
              <a:t>‹#›</a:t>
            </a:fld>
            <a:endParaRPr lang="en-CA"/>
          </a:p>
        </p:txBody>
      </p:sp>
    </p:spTree>
    <p:extLst>
      <p:ext uri="{BB962C8B-B14F-4D97-AF65-F5344CB8AC3E}">
        <p14:creationId xmlns:p14="http://schemas.microsoft.com/office/powerpoint/2010/main" val="1001799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dirty="0"/>
              <a:t>Click to edit Master title style</a:t>
            </a:r>
          </a:p>
        </p:txBody>
      </p:sp>
      <p:sp>
        <p:nvSpPr>
          <p:cNvPr id="3" name="Text Placeholder 2"/>
          <p:cNvSpPr>
            <a:spLocks noGrp="1"/>
          </p:cNvSpPr>
          <p:nvPr>
            <p:ph type="body" sz="half" idx="1"/>
          </p:nvPr>
        </p:nvSpPr>
        <p:spPr>
          <a:xfrm>
            <a:off x="624417" y="1700213"/>
            <a:ext cx="50800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5907617" y="1700213"/>
            <a:ext cx="5080000" cy="4114800"/>
          </a:xfrm>
        </p:spPr>
        <p:txBody>
          <a:bodyPr/>
          <a:lstStyle/>
          <a:p>
            <a:pPr lvl="0"/>
            <a:endParaRPr lang="en-US" noProof="0" dirty="0"/>
          </a:p>
        </p:txBody>
      </p:sp>
      <p:sp>
        <p:nvSpPr>
          <p:cNvPr id="5" name="Date Placeholder 4"/>
          <p:cNvSpPr>
            <a:spLocks noGrp="1" noChangeArrowheads="1"/>
          </p:cNvSpPr>
          <p:nvPr>
            <p:ph type="dt" sz="half" idx="10"/>
          </p:nvPr>
        </p:nvSpPr>
        <p:spPr/>
        <p:txBody>
          <a:bodyPr/>
          <a:lstStyle>
            <a:lvl1pPr eaLnBrk="1" fontAlgn="auto" hangingPunct="1">
              <a:spcBef>
                <a:spcPts val="0"/>
              </a:spcBef>
              <a:spcAft>
                <a:spcPts val="0"/>
              </a:spcAft>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eaLnBrk="1" fontAlgn="auto" hangingPunct="1">
              <a:spcBef>
                <a:spcPts val="0"/>
              </a:spcBef>
              <a:spcAft>
                <a:spcPts val="0"/>
              </a:spcAft>
              <a:defRPr sz="1800" baseline="0">
                <a:latin typeface="Arial" pitchFamily="34" charset="0"/>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lgn="l" eaLnBrk="1" hangingPunct="1">
              <a:defRPr/>
            </a:lvl1pPr>
          </a:lstStyle>
          <a:p>
            <a:fld id="{19073696-0A1E-4DE9-9C4B-59F666D69FA7}" type="slidenum">
              <a:rPr lang="en-US" altLang="en-US"/>
              <a:pPr/>
              <a:t>‹#›</a:t>
            </a:fld>
            <a:endParaRPr lang="en-US" altLang="en-US" dirty="0"/>
          </a:p>
        </p:txBody>
      </p:sp>
    </p:spTree>
    <p:extLst>
      <p:ext uri="{BB962C8B-B14F-4D97-AF65-F5344CB8AC3E}">
        <p14:creationId xmlns:p14="http://schemas.microsoft.com/office/powerpoint/2010/main" val="464913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Προσαρμοσμένη διάταξη">
    <p:spTree>
      <p:nvGrpSpPr>
        <p:cNvPr id="1" name=""/>
        <p:cNvGrpSpPr/>
        <p:nvPr/>
      </p:nvGrpSpPr>
      <p:grpSpPr>
        <a:xfrm>
          <a:off x="0" y="0"/>
          <a:ext cx="0" cy="0"/>
          <a:chOff x="0" y="0"/>
          <a:chExt cx="0" cy="0"/>
        </a:xfrm>
      </p:grpSpPr>
      <p:sp>
        <p:nvSpPr>
          <p:cNvPr id="10" name="Title 3"/>
          <p:cNvSpPr txBox="1">
            <a:spLocks/>
          </p:cNvSpPr>
          <p:nvPr userDrawn="1"/>
        </p:nvSpPr>
        <p:spPr bwMode="auto">
          <a:xfrm>
            <a:off x="0" y="6381328"/>
            <a:ext cx="2496277"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1" name="Title 3"/>
          <p:cNvSpPr txBox="1">
            <a:spLocks/>
          </p:cNvSpPr>
          <p:nvPr userDrawn="1"/>
        </p:nvSpPr>
        <p:spPr bwMode="auto">
          <a:xfrm>
            <a:off x="1819471" y="6381328"/>
            <a:ext cx="10372532" cy="476672"/>
          </a:xfrm>
          <a:prstGeom prst="rect">
            <a:avLst/>
          </a:prstGeom>
          <a:solidFill>
            <a:srgbClr val="0054A6"/>
          </a:solidFill>
          <a:ln w="9525">
            <a:noFill/>
            <a:miter lim="800000"/>
            <a:headEnd/>
            <a:tailEnd/>
          </a:ln>
          <a:effectLst/>
        </p:spPr>
        <p:txBody>
          <a:bodyPr vert="horz" wrap="square" lIns="68580" tIns="34290" rIns="68580" bIns="34290" numCol="1" anchor="ctr" anchorCtr="0" compatLnSpc="1">
            <a:prstTxWarp prst="textNoShape">
              <a:avLst/>
            </a:prstTxWarp>
          </a:bodyPr>
          <a:lstStyle/>
          <a:p>
            <a:pPr algn="ctr" fontAlgn="auto">
              <a:spcBef>
                <a:spcPts val="0"/>
              </a:spcBef>
              <a:spcAft>
                <a:spcPts val="0"/>
              </a:spcAft>
              <a:defRPr/>
            </a:pPr>
            <a:endParaRPr lang="el-GR" sz="1500" b="1" kern="0" dirty="0">
              <a:solidFill>
                <a:srgbClr val="000000"/>
              </a:solidFill>
              <a:latin typeface="Calibri"/>
            </a:endParaRPr>
          </a:p>
        </p:txBody>
      </p:sp>
      <p:sp>
        <p:nvSpPr>
          <p:cNvPr id="12" name="TextBox 6"/>
          <p:cNvSpPr txBox="1"/>
          <p:nvPr userDrawn="1"/>
        </p:nvSpPr>
        <p:spPr>
          <a:xfrm>
            <a:off x="1189983" y="6453337"/>
            <a:ext cx="2549095" cy="253916"/>
          </a:xfrm>
          <a:prstGeom prst="rect">
            <a:avLst/>
          </a:prstGeom>
          <a:noFill/>
        </p:spPr>
        <p:txBody>
          <a:bodyPr wrap="none" rtlCol="0">
            <a:spAutoFit/>
          </a:bodyPr>
          <a:lstStyle/>
          <a:p>
            <a:pPr algn="ctr" fontAlgn="auto">
              <a:spcBef>
                <a:spcPts val="0"/>
              </a:spcBef>
              <a:spcAft>
                <a:spcPts val="0"/>
              </a:spcAft>
            </a:pPr>
            <a:r>
              <a:rPr lang="en-US" sz="1050" dirty="0">
                <a:solidFill>
                  <a:srgbClr val="FFFFFF"/>
                </a:solidFill>
                <a:effectLst/>
                <a:latin typeface="Segoe Script" pitchFamily="34" charset="0"/>
              </a:rPr>
              <a:t>Open the way to sustainability…</a:t>
            </a:r>
            <a:endParaRPr lang="el-GR" sz="1050" dirty="0">
              <a:solidFill>
                <a:srgbClr val="FFFFFF"/>
              </a:solidFill>
              <a:effectLst/>
              <a:latin typeface="Segoe Script" pitchFamily="34" charset="0"/>
            </a:endParaRPr>
          </a:p>
        </p:txBody>
      </p:sp>
      <p:pic>
        <p:nvPicPr>
          <p:cNvPr id="50178" name="Picture 2" descr="C:\Users\panag\Dropbox\Close the Loop\S4 Marketing\Logos\CloseTheLoop\netlogo.JPG"/>
          <p:cNvPicPr>
            <a:picLocks noChangeAspect="1" noChangeArrowheads="1"/>
          </p:cNvPicPr>
          <p:nvPr userDrawn="1"/>
        </p:nvPicPr>
        <p:blipFill>
          <a:blip r:embed="rId2" cstate="print">
            <a:clrChange>
              <a:clrFrom>
                <a:srgbClr val="30426A"/>
              </a:clrFrom>
              <a:clrTo>
                <a:srgbClr val="30426A">
                  <a:alpha val="0"/>
                </a:srgbClr>
              </a:clrTo>
            </a:clrChange>
          </a:blip>
          <a:srcRect/>
          <a:stretch>
            <a:fillRect/>
          </a:stretch>
        </p:blipFill>
        <p:spPr bwMode="auto">
          <a:xfrm>
            <a:off x="11184567" y="6381328"/>
            <a:ext cx="660199" cy="476672"/>
          </a:xfrm>
          <a:prstGeom prst="rect">
            <a:avLst/>
          </a:prstGeom>
          <a:noFill/>
        </p:spPr>
      </p:pic>
    </p:spTree>
    <p:extLst>
      <p:ext uri="{BB962C8B-B14F-4D97-AF65-F5344CB8AC3E}">
        <p14:creationId xmlns:p14="http://schemas.microsoft.com/office/powerpoint/2010/main" val="8711859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348664" y="268502"/>
            <a:ext cx="11494672" cy="6281405"/>
          </a:xfrm>
          <a:prstGeom prst="rect">
            <a:avLst/>
          </a:prstGeom>
          <a:solidFill>
            <a:schemeClr val="bg1"/>
          </a:solidFill>
          <a:ln w="30480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951" dirty="0"/>
          </a:p>
        </p:txBody>
      </p:sp>
      <p:sp>
        <p:nvSpPr>
          <p:cNvPr id="9" name="Content Placeholder 6"/>
          <p:cNvSpPr>
            <a:spLocks noGrp="1"/>
          </p:cNvSpPr>
          <p:nvPr>
            <p:ph sz="quarter" idx="10"/>
          </p:nvPr>
        </p:nvSpPr>
        <p:spPr>
          <a:xfrm>
            <a:off x="861890" y="670989"/>
            <a:ext cx="10525309" cy="5443442"/>
          </a:xfrm>
          <a:prstGeom prst="rect">
            <a:avLst/>
          </a:prstGeom>
          <a:noFill/>
        </p:spPr>
        <p:txBody>
          <a:bodyPr wrap="square" lIns="0" tIns="0" rIns="0" bIns="0" rtlCol="0">
            <a:noAutofit/>
          </a:bodyPr>
          <a:lstStyle>
            <a:lvl1pPr marL="0" indent="0">
              <a:spcAft>
                <a:spcPts val="1140"/>
              </a:spcAft>
              <a:buNone/>
              <a:defRPr lang="en-US" sz="1710" smtClean="0">
                <a:solidFill>
                  <a:schemeClr val="accent1"/>
                </a:solidFill>
                <a:latin typeface="Calibri" charset="0"/>
                <a:ea typeface="Calibri" charset="0"/>
                <a:cs typeface="Calibri" charset="0"/>
              </a:defRPr>
            </a:lvl1pPr>
            <a:lvl2pPr marL="316203" indent="0">
              <a:spcAft>
                <a:spcPts val="1140"/>
              </a:spcAft>
              <a:buNone/>
              <a:defRPr lang="en-US" sz="1756" dirty="0" smtClean="0">
                <a:solidFill>
                  <a:schemeClr val="accent1"/>
                </a:solidFill>
              </a:defRPr>
            </a:lvl2pPr>
            <a:lvl3pPr marL="723850" indent="0">
              <a:spcAft>
                <a:spcPts val="1140"/>
              </a:spcAft>
              <a:buNone/>
              <a:defRPr lang="en-US" sz="1756" dirty="0" smtClean="0">
                <a:solidFill>
                  <a:schemeClr val="accent1"/>
                </a:solidFill>
              </a:defRPr>
            </a:lvl3pPr>
            <a:lvl4pPr marL="1161425" indent="0">
              <a:spcAft>
                <a:spcPts val="1140"/>
              </a:spcAft>
              <a:buNone/>
              <a:defRPr lang="en-US" sz="1756" dirty="0" smtClean="0">
                <a:solidFill>
                  <a:schemeClr val="accent1"/>
                </a:solidFill>
              </a:defRPr>
            </a:lvl4pPr>
            <a:lvl5pPr marL="1670493" indent="0">
              <a:spcAft>
                <a:spcPts val="1140"/>
              </a:spcAft>
              <a:buNone/>
              <a:defRPr lang="en-GB" sz="1756" dirty="0">
                <a:solidFill>
                  <a:schemeClr val="accent1"/>
                </a:solidFill>
              </a:defRPr>
            </a:lvl5pPr>
          </a:lstStyle>
          <a:p>
            <a:pPr marL="0" lvl="0" defTabSz="445888">
              <a:lnSpc>
                <a:spcPct val="100000"/>
              </a:lnSpc>
              <a:spcAft>
                <a:spcPts val="1140"/>
              </a:spcAft>
            </a:pPr>
            <a:r>
              <a:rPr lang="en-US"/>
              <a:t>Click to edit Master text styles</a:t>
            </a:r>
          </a:p>
          <a:p>
            <a:pPr marL="445888" lvl="1" defTabSz="445888"/>
            <a:r>
              <a:rPr lang="en-US" dirty="0"/>
              <a:t>Second level</a:t>
            </a:r>
          </a:p>
          <a:p>
            <a:pPr marL="891776" lvl="2" defTabSz="445888"/>
            <a:r>
              <a:rPr lang="en-US" dirty="0"/>
              <a:t>Third level</a:t>
            </a:r>
          </a:p>
          <a:p>
            <a:pPr marL="1337665" lvl="3" defTabSz="445888"/>
            <a:r>
              <a:rPr lang="en-US" dirty="0"/>
              <a:t>Fourth level</a:t>
            </a:r>
          </a:p>
          <a:p>
            <a:pPr marL="1783551" lvl="4" defTabSz="445888"/>
            <a:r>
              <a:rPr lang="en-US" dirty="0"/>
              <a:t>Fifth level</a:t>
            </a:r>
            <a:endParaRPr lang="en-GB" dirty="0"/>
          </a:p>
        </p:txBody>
      </p:sp>
      <p:sp>
        <p:nvSpPr>
          <p:cNvPr id="6" name="TextBox 5"/>
          <p:cNvSpPr txBox="1"/>
          <p:nvPr userDrawn="1"/>
        </p:nvSpPr>
        <p:spPr>
          <a:xfrm>
            <a:off x="922972" y="228107"/>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RELEASE 2 </a:t>
            </a:r>
            <a:r>
              <a:rPr lang="mr-IN" sz="1330" b="0" dirty="0">
                <a:solidFill>
                  <a:schemeClr val="bg1">
                    <a:lumMod val="65000"/>
                  </a:schemeClr>
                </a:solidFill>
                <a:latin typeface="Calibri" charset="0"/>
                <a:ea typeface="Calibri" charset="0"/>
                <a:cs typeface="Calibri" charset="0"/>
              </a:rPr>
              <a:t>–</a:t>
            </a:r>
            <a:r>
              <a:rPr lang="en-GB" sz="1330" b="0" dirty="0">
                <a:solidFill>
                  <a:schemeClr val="bg1">
                    <a:lumMod val="65000"/>
                  </a:schemeClr>
                </a:solidFill>
                <a:latin typeface="Calibri" charset="0"/>
                <a:ea typeface="Calibri" charset="0"/>
                <a:cs typeface="Calibri" charset="0"/>
              </a:rPr>
              <a:t> NOVEMBER 2017</a:t>
            </a:r>
          </a:p>
        </p:txBody>
      </p:sp>
      <p:sp>
        <p:nvSpPr>
          <p:cNvPr id="7" name="TextBox 6"/>
          <p:cNvSpPr txBox="1"/>
          <p:nvPr userDrawn="1"/>
        </p:nvSpPr>
        <p:spPr>
          <a:xfrm>
            <a:off x="922972" y="6433920"/>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COPYRIGHT </a:t>
            </a:r>
            <a:r>
              <a:rPr lang="de-DE" sz="1330" b="0" dirty="0">
                <a:solidFill>
                  <a:schemeClr val="bg1">
                    <a:lumMod val="65000"/>
                  </a:schemeClr>
                </a:solidFill>
                <a:latin typeface="Calibri" charset="0"/>
                <a:ea typeface="Calibri" charset="0"/>
                <a:cs typeface="Calibri" charset="0"/>
              </a:rPr>
              <a:t>© FUTURE-FIT FOUNDATION</a:t>
            </a:r>
            <a:endParaRPr lang="en-GB" sz="1330" b="0" dirty="0">
              <a:solidFill>
                <a:schemeClr val="bg1">
                  <a:lumMod val="65000"/>
                </a:schemeClr>
              </a:solidFill>
              <a:latin typeface="Calibri" charset="0"/>
              <a:ea typeface="Calibri" charset="0"/>
              <a:cs typeface="Calibri" charset="0"/>
            </a:endParaRPr>
          </a:p>
        </p:txBody>
      </p:sp>
    </p:spTree>
    <p:extLst>
      <p:ext uri="{BB962C8B-B14F-4D97-AF65-F5344CB8AC3E}">
        <p14:creationId xmlns:p14="http://schemas.microsoft.com/office/powerpoint/2010/main" val="386832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Custom Layou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348664" y="268502"/>
            <a:ext cx="11494672" cy="6281405"/>
          </a:xfrm>
          <a:prstGeom prst="rect">
            <a:avLst/>
          </a:prstGeom>
          <a:solidFill>
            <a:schemeClr val="bg1"/>
          </a:solidFill>
          <a:ln w="30480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951"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16240" y="5976650"/>
            <a:ext cx="2408736" cy="635165"/>
          </a:xfrm>
          <a:prstGeom prst="rect">
            <a:avLst/>
          </a:prstGeom>
        </p:spPr>
      </p:pic>
      <p:sp>
        <p:nvSpPr>
          <p:cNvPr id="6" name="Content Placeholder 6"/>
          <p:cNvSpPr>
            <a:spLocks noGrp="1"/>
          </p:cNvSpPr>
          <p:nvPr>
            <p:ph sz="quarter" idx="10"/>
          </p:nvPr>
        </p:nvSpPr>
        <p:spPr>
          <a:xfrm>
            <a:off x="896030" y="598437"/>
            <a:ext cx="8180820" cy="3846673"/>
          </a:xfrm>
          <a:prstGeom prst="rect">
            <a:avLst/>
          </a:prstGeom>
          <a:noFill/>
          <a:ln>
            <a:noFill/>
          </a:ln>
        </p:spPr>
        <p:txBody>
          <a:bodyPr wrap="square" lIns="0" tIns="0" rIns="0" bIns="0" rtlCol="0">
            <a:noAutofit/>
          </a:bodyPr>
          <a:lstStyle>
            <a:lvl1pPr marL="0" indent="0">
              <a:lnSpc>
                <a:spcPct val="95000"/>
              </a:lnSpc>
              <a:spcBef>
                <a:spcPts val="0"/>
              </a:spcBef>
              <a:buNone/>
              <a:defRPr lang="en-US" sz="4940" smtClean="0">
                <a:solidFill>
                  <a:srgbClr val="3D94B4"/>
                </a:solidFill>
                <a:latin typeface="Calibri" charset="0"/>
                <a:ea typeface="Calibri" charset="0"/>
                <a:cs typeface="Calibri" charset="0"/>
              </a:defRPr>
            </a:lvl1pPr>
            <a:lvl2pPr marL="316203" indent="0">
              <a:lnSpc>
                <a:spcPct val="95000"/>
              </a:lnSpc>
              <a:spcBef>
                <a:spcPts val="0"/>
              </a:spcBef>
              <a:buNone/>
              <a:defRPr lang="en-US" sz="1756" smtClean="0"/>
            </a:lvl2pPr>
            <a:lvl3pPr marL="723850" indent="0">
              <a:lnSpc>
                <a:spcPct val="95000"/>
              </a:lnSpc>
              <a:spcBef>
                <a:spcPts val="0"/>
              </a:spcBef>
              <a:buNone/>
              <a:defRPr lang="en-US" sz="1756" smtClean="0"/>
            </a:lvl3pPr>
            <a:lvl4pPr marL="1161425" indent="0">
              <a:lnSpc>
                <a:spcPct val="95000"/>
              </a:lnSpc>
              <a:spcBef>
                <a:spcPts val="0"/>
              </a:spcBef>
              <a:buNone/>
              <a:defRPr lang="en-US" sz="1756" smtClean="0"/>
            </a:lvl4pPr>
            <a:lvl5pPr marL="1670493" indent="0">
              <a:lnSpc>
                <a:spcPct val="95000"/>
              </a:lnSpc>
              <a:spcBef>
                <a:spcPts val="0"/>
              </a:spcBef>
              <a:buNone/>
              <a:defRPr lang="en-GB" sz="1756"/>
            </a:lvl5pPr>
          </a:lstStyle>
          <a:p>
            <a:pPr marL="0" lvl="0" defTabSz="445888">
              <a:lnSpc>
                <a:spcPct val="100000"/>
              </a:lnSpc>
            </a:pPr>
            <a:r>
              <a:rPr lang="en-US" dirty="0"/>
              <a:t>Click to edit Master text styles</a:t>
            </a:r>
          </a:p>
          <a:p>
            <a:pPr marL="445888" lvl="1" defTabSz="445888"/>
            <a:r>
              <a:rPr lang="en-US" dirty="0"/>
              <a:t>Second level</a:t>
            </a:r>
          </a:p>
          <a:p>
            <a:pPr marL="891776" lvl="2" defTabSz="445888"/>
            <a:r>
              <a:rPr lang="en-US" dirty="0"/>
              <a:t>Third level</a:t>
            </a:r>
          </a:p>
          <a:p>
            <a:pPr marL="1337665" lvl="3" defTabSz="445888"/>
            <a:r>
              <a:rPr lang="en-US" dirty="0"/>
              <a:t>Fourth level</a:t>
            </a:r>
          </a:p>
          <a:p>
            <a:pPr marL="1783551" lvl="4" defTabSz="445888"/>
            <a:r>
              <a:rPr lang="en-US" dirty="0"/>
              <a:t>Fifth level</a:t>
            </a:r>
            <a:endParaRPr lang="en-GB" dirty="0"/>
          </a:p>
        </p:txBody>
      </p:sp>
      <p:sp>
        <p:nvSpPr>
          <p:cNvPr id="8" name="Content Placeholder 7"/>
          <p:cNvSpPr>
            <a:spLocks noGrp="1"/>
          </p:cNvSpPr>
          <p:nvPr>
            <p:ph sz="quarter" idx="11"/>
          </p:nvPr>
        </p:nvSpPr>
        <p:spPr>
          <a:xfrm>
            <a:off x="896030" y="4445108"/>
            <a:ext cx="7699935" cy="1741902"/>
          </a:xfrm>
          <a:prstGeom prst="rect">
            <a:avLst/>
          </a:prstGeom>
          <a:noFill/>
        </p:spPr>
        <p:txBody>
          <a:bodyPr wrap="square" lIns="0" tIns="0" rIns="0" bIns="0" rtlCol="0" anchor="b">
            <a:noAutofit/>
          </a:bodyPr>
          <a:lstStyle>
            <a:lvl1pPr marL="0" indent="0">
              <a:spcBef>
                <a:spcPts val="0"/>
              </a:spcBef>
              <a:buNone/>
              <a:defRPr lang="en-US" sz="1900" smtClean="0">
                <a:solidFill>
                  <a:srgbClr val="E46E56"/>
                </a:solidFill>
                <a:latin typeface="Calibri" charset="0"/>
                <a:ea typeface="Calibri" charset="0"/>
                <a:cs typeface="Calibri" charset="0"/>
              </a:defRPr>
            </a:lvl1pPr>
            <a:lvl2pPr marL="316203" indent="0">
              <a:spcBef>
                <a:spcPts val="0"/>
              </a:spcBef>
              <a:buNone/>
              <a:defRPr lang="en-US" sz="1756" dirty="0" smtClean="0"/>
            </a:lvl2pPr>
            <a:lvl3pPr marL="723850" indent="0">
              <a:spcBef>
                <a:spcPts val="0"/>
              </a:spcBef>
              <a:buNone/>
              <a:defRPr lang="en-US" sz="1756" dirty="0" smtClean="0"/>
            </a:lvl3pPr>
            <a:lvl4pPr marL="1161425" indent="0">
              <a:spcBef>
                <a:spcPts val="0"/>
              </a:spcBef>
              <a:buNone/>
              <a:defRPr lang="en-US" sz="1756" dirty="0" smtClean="0"/>
            </a:lvl4pPr>
            <a:lvl5pPr marL="1670493" indent="0">
              <a:spcBef>
                <a:spcPts val="0"/>
              </a:spcBef>
              <a:buNone/>
              <a:defRPr lang="en-GB" sz="1756" dirty="0"/>
            </a:lvl5pPr>
          </a:lstStyle>
          <a:p>
            <a:pPr marL="0" lvl="0" defTabSz="445888">
              <a:lnSpc>
                <a:spcPct val="100000"/>
              </a:lnSpc>
            </a:pPr>
            <a:r>
              <a:rPr lang="en-US"/>
              <a:t>Click to edit Master text styles</a:t>
            </a:r>
          </a:p>
          <a:p>
            <a:pPr marL="445888" lvl="1" defTabSz="445888"/>
            <a:r>
              <a:rPr lang="en-US" dirty="0"/>
              <a:t>Second level</a:t>
            </a:r>
          </a:p>
          <a:p>
            <a:pPr marL="891776" lvl="2" defTabSz="445888"/>
            <a:r>
              <a:rPr lang="en-US" dirty="0"/>
              <a:t>Third level</a:t>
            </a:r>
          </a:p>
          <a:p>
            <a:pPr marL="1337665" lvl="3" defTabSz="445888"/>
            <a:r>
              <a:rPr lang="en-US" dirty="0"/>
              <a:t>Fourth level</a:t>
            </a:r>
          </a:p>
          <a:p>
            <a:pPr marL="1783551" lvl="4" defTabSz="445888"/>
            <a:r>
              <a:rPr lang="en-US" dirty="0"/>
              <a:t>Fifth level</a:t>
            </a:r>
            <a:endParaRPr lang="en-GB" dirty="0"/>
          </a:p>
        </p:txBody>
      </p:sp>
      <p:sp>
        <p:nvSpPr>
          <p:cNvPr id="9" name="TextBox 8"/>
          <p:cNvSpPr txBox="1"/>
          <p:nvPr userDrawn="1"/>
        </p:nvSpPr>
        <p:spPr>
          <a:xfrm>
            <a:off x="922972" y="228107"/>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RELEASE 2 </a:t>
            </a:r>
            <a:r>
              <a:rPr lang="mr-IN" sz="1330" b="0" dirty="0">
                <a:solidFill>
                  <a:schemeClr val="bg1">
                    <a:lumMod val="65000"/>
                  </a:schemeClr>
                </a:solidFill>
                <a:latin typeface="Calibri" charset="0"/>
                <a:ea typeface="Calibri" charset="0"/>
                <a:cs typeface="Calibri" charset="0"/>
              </a:rPr>
              <a:t>–</a:t>
            </a:r>
            <a:r>
              <a:rPr lang="en-GB" sz="1330" b="0" dirty="0">
                <a:solidFill>
                  <a:schemeClr val="bg1">
                    <a:lumMod val="65000"/>
                  </a:schemeClr>
                </a:solidFill>
                <a:latin typeface="Calibri" charset="0"/>
                <a:ea typeface="Calibri" charset="0"/>
                <a:cs typeface="Calibri" charset="0"/>
              </a:rPr>
              <a:t> NOVEMBER 2017</a:t>
            </a:r>
          </a:p>
        </p:txBody>
      </p:sp>
      <p:sp>
        <p:nvSpPr>
          <p:cNvPr id="11" name="TextBox 10"/>
          <p:cNvSpPr txBox="1"/>
          <p:nvPr userDrawn="1"/>
        </p:nvSpPr>
        <p:spPr>
          <a:xfrm>
            <a:off x="922972" y="6433920"/>
            <a:ext cx="5322408" cy="181450"/>
          </a:xfrm>
          <a:prstGeom prst="rect">
            <a:avLst/>
          </a:prstGeom>
          <a:noFill/>
        </p:spPr>
        <p:txBody>
          <a:bodyPr wrap="none" lIns="0" tIns="0" rIns="0" bIns="0" rtlCol="0">
            <a:noAutofit/>
          </a:bodyPr>
          <a:lstStyle/>
          <a:p>
            <a:pPr algn="l">
              <a:lnSpc>
                <a:spcPct val="95000"/>
              </a:lnSpc>
            </a:pPr>
            <a:r>
              <a:rPr lang="en-GB" sz="1330" b="0" dirty="0">
                <a:solidFill>
                  <a:schemeClr val="bg1">
                    <a:lumMod val="65000"/>
                  </a:schemeClr>
                </a:solidFill>
                <a:latin typeface="Calibri" charset="0"/>
                <a:ea typeface="Calibri" charset="0"/>
                <a:cs typeface="Calibri" charset="0"/>
              </a:rPr>
              <a:t>COPYRIGHT </a:t>
            </a:r>
            <a:r>
              <a:rPr lang="de-DE" sz="1330" b="0" dirty="0">
                <a:solidFill>
                  <a:schemeClr val="bg1">
                    <a:lumMod val="65000"/>
                  </a:schemeClr>
                </a:solidFill>
                <a:latin typeface="Calibri" charset="0"/>
                <a:ea typeface="Calibri" charset="0"/>
                <a:cs typeface="Calibri" charset="0"/>
              </a:rPr>
              <a:t>© FUTURE-FIT FOUNDATION</a:t>
            </a:r>
            <a:endParaRPr lang="en-GB" sz="1330" b="0" dirty="0">
              <a:solidFill>
                <a:schemeClr val="bg1">
                  <a:lumMod val="65000"/>
                </a:schemeClr>
              </a:solidFill>
              <a:latin typeface="Calibri" charset="0"/>
              <a:ea typeface="Calibri" charset="0"/>
              <a:cs typeface="Calibri" charset="0"/>
            </a:endParaRPr>
          </a:p>
        </p:txBody>
      </p:sp>
    </p:spTree>
    <p:extLst>
      <p:ext uri="{BB962C8B-B14F-4D97-AF65-F5344CB8AC3E}">
        <p14:creationId xmlns:p14="http://schemas.microsoft.com/office/powerpoint/2010/main" val="391065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89FDC-9857-4968-9FC2-ABF52E0BB759}" type="datetimeFigureOut">
              <a:rPr lang="en-CA" smtClean="0"/>
              <a:t>2018-07-17</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06078-5C81-4AF5-A991-F0B0C40FDF30}" type="slidenum">
              <a:rPr lang="en-CA" smtClean="0"/>
              <a:t>‹#›</a:t>
            </a:fld>
            <a:endParaRPr lang="en-CA"/>
          </a:p>
        </p:txBody>
      </p:sp>
    </p:spTree>
    <p:extLst>
      <p:ext uri="{BB962C8B-B14F-4D97-AF65-F5344CB8AC3E}">
        <p14:creationId xmlns:p14="http://schemas.microsoft.com/office/powerpoint/2010/main" val="150358224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62" r:id="rId12"/>
    <p:sldLayoutId id="2147483663"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189FDC-9857-4968-9FC2-ABF52E0BB759}" type="datetimeFigureOut">
              <a:rPr lang="en-CA" smtClean="0"/>
              <a:t>2018-07-17</a:t>
            </a:fld>
            <a:endParaRPr lang="en-CA"/>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06078-5C81-4AF5-A991-F0B0C40FDF30}" type="slidenum">
              <a:rPr lang="en-CA" smtClean="0"/>
              <a:t>‹#›</a:t>
            </a:fld>
            <a:endParaRPr lang="en-CA"/>
          </a:p>
        </p:txBody>
      </p:sp>
    </p:spTree>
    <p:extLst>
      <p:ext uri="{BB962C8B-B14F-4D97-AF65-F5344CB8AC3E}">
        <p14:creationId xmlns:p14="http://schemas.microsoft.com/office/powerpoint/2010/main" val="395152500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18.png"/><Relationship Id="rId1" Type="http://schemas.openxmlformats.org/officeDocument/2006/relationships/slideLayout" Target="../slideLayouts/slideLayout2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A012-C6F4-4C17-BA16-13F50D07EA9E}"/>
              </a:ext>
            </a:extLst>
          </p:cNvPr>
          <p:cNvSpPr>
            <a:spLocks noGrp="1"/>
          </p:cNvSpPr>
          <p:nvPr>
            <p:ph type="title" idx="4294967295"/>
          </p:nvPr>
        </p:nvSpPr>
        <p:spPr>
          <a:xfrm>
            <a:off x="0" y="0"/>
            <a:ext cx="9144000" cy="495300"/>
          </a:xfrm>
        </p:spPr>
        <p:txBody>
          <a:bodyPr>
            <a:normAutofit/>
          </a:bodyPr>
          <a:lstStyle/>
          <a:p>
            <a:r>
              <a:rPr lang="en-CA" sz="2000" b="1" dirty="0"/>
              <a:t>Stakeholder Map Template</a:t>
            </a:r>
            <a:endParaRPr lang="en-CA" sz="2000" dirty="0"/>
          </a:p>
        </p:txBody>
      </p:sp>
      <p:graphicFrame>
        <p:nvGraphicFramePr>
          <p:cNvPr id="5" name="4 - Διάγραμμα">
            <a:extLst>
              <a:ext uri="{FF2B5EF4-FFF2-40B4-BE49-F238E27FC236}">
                <a16:creationId xmlns:a16="http://schemas.microsoft.com/office/drawing/2014/main" id="{23D3E17D-4AA7-493A-A7E2-907CE49BC23F}"/>
              </a:ext>
            </a:extLst>
          </p:cNvPr>
          <p:cNvGraphicFramePr/>
          <p:nvPr>
            <p:extLst>
              <p:ext uri="{D42A27DB-BD31-4B8C-83A1-F6EECF244321}">
                <p14:modId xmlns:p14="http://schemas.microsoft.com/office/powerpoint/2010/main" val="1544333901"/>
              </p:ext>
            </p:extLst>
          </p:nvPr>
        </p:nvGraphicFramePr>
        <p:xfrm>
          <a:off x="392365" y="416605"/>
          <a:ext cx="8418258" cy="6233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CFA470A-F94B-4220-A69C-8D755D70E631}"/>
              </a:ext>
            </a:extLst>
          </p:cNvPr>
          <p:cNvSpPr txBox="1"/>
          <p:nvPr/>
        </p:nvSpPr>
        <p:spPr>
          <a:xfrm>
            <a:off x="8810623" y="2497"/>
            <a:ext cx="3381375" cy="2677656"/>
          </a:xfrm>
          <a:prstGeom prst="rect">
            <a:avLst/>
          </a:prstGeom>
          <a:solidFill>
            <a:schemeClr val="accent4">
              <a:lumMod val="20000"/>
              <a:lumOff val="80000"/>
            </a:schemeClr>
          </a:solidFill>
        </p:spPr>
        <p:txBody>
          <a:bodyPr wrap="square" rtlCol="0">
            <a:spAutoFit/>
          </a:bodyPr>
          <a:lstStyle/>
          <a:p>
            <a:r>
              <a:rPr lang="en-CA" sz="1400" b="1" dirty="0"/>
              <a:t>Instructions:</a:t>
            </a:r>
          </a:p>
          <a:p>
            <a:pPr marL="342900" indent="-342900">
              <a:buFont typeface="+mj-lt"/>
              <a:buAutoNum type="arabicPeriod"/>
            </a:pPr>
            <a:r>
              <a:rPr lang="en-CA" sz="1400" dirty="0"/>
              <a:t>Replace “Company” with the Name (or logo) of your Company. </a:t>
            </a:r>
          </a:p>
          <a:p>
            <a:pPr marL="342900" indent="-342900">
              <a:buFont typeface="+mj-lt"/>
              <a:buAutoNum type="arabicPeriod"/>
            </a:pPr>
            <a:r>
              <a:rPr lang="en-CA" sz="1400" dirty="0"/>
              <a:t>Replace all Stakeholder Ovals with your identified stakeholders.</a:t>
            </a:r>
          </a:p>
          <a:p>
            <a:pPr marL="342900" indent="-342900">
              <a:buFont typeface="+mj-lt"/>
              <a:buAutoNum type="arabicPeriod"/>
            </a:pPr>
            <a:r>
              <a:rPr lang="en-CA" sz="1400" dirty="0"/>
              <a:t>Move the stakeholders in the map as needed to indicate their importance. </a:t>
            </a:r>
          </a:p>
          <a:p>
            <a:pPr marL="342900" indent="-342900">
              <a:buFont typeface="+mj-lt"/>
              <a:buAutoNum type="arabicPeriod"/>
            </a:pPr>
            <a:r>
              <a:rPr lang="en-CA" sz="1400" dirty="0"/>
              <a:t>Once you finish select the whole map, copy it and paste it in the assignment as an image. </a:t>
            </a:r>
          </a:p>
          <a:p>
            <a:pPr marL="342900" indent="-342900">
              <a:buFont typeface="+mj-lt"/>
              <a:buAutoNum type="arabicPeriod"/>
            </a:pPr>
            <a:r>
              <a:rPr lang="en-CA" sz="1400" dirty="0"/>
              <a:t>Make sure the image is big enough to be legible. </a:t>
            </a:r>
          </a:p>
        </p:txBody>
      </p:sp>
      <p:sp>
        <p:nvSpPr>
          <p:cNvPr id="6" name="TextBox 5">
            <a:extLst>
              <a:ext uri="{FF2B5EF4-FFF2-40B4-BE49-F238E27FC236}">
                <a16:creationId xmlns:a16="http://schemas.microsoft.com/office/drawing/2014/main" id="{1912A53A-8A30-4176-85E4-2F511DAD99DF}"/>
              </a:ext>
            </a:extLst>
          </p:cNvPr>
          <p:cNvSpPr txBox="1"/>
          <p:nvPr/>
        </p:nvSpPr>
        <p:spPr>
          <a:xfrm>
            <a:off x="8810623" y="2680153"/>
            <a:ext cx="3381375" cy="3970318"/>
          </a:xfrm>
          <a:prstGeom prst="rect">
            <a:avLst/>
          </a:prstGeom>
          <a:solidFill>
            <a:schemeClr val="tx2">
              <a:lumMod val="20000"/>
              <a:lumOff val="80000"/>
            </a:schemeClr>
          </a:solidFill>
        </p:spPr>
        <p:txBody>
          <a:bodyPr wrap="square" rtlCol="0">
            <a:spAutoFit/>
          </a:bodyPr>
          <a:lstStyle/>
          <a:p>
            <a:r>
              <a:rPr lang="en-CA" sz="1400" b="1" dirty="0"/>
              <a:t>Clarifications:</a:t>
            </a:r>
          </a:p>
          <a:p>
            <a:pPr marL="342900" indent="-342900">
              <a:buAutoNum type="arabicPeriod"/>
            </a:pPr>
            <a:r>
              <a:rPr lang="en-CA" sz="1400" dirty="0"/>
              <a:t>The distance of a stakeholder from the company (centre) determines the importance of the stakeholder. Stakeholders located closer to the centre are more important than those located farther away.</a:t>
            </a:r>
          </a:p>
          <a:p>
            <a:pPr marL="342900" indent="-342900">
              <a:buFontTx/>
              <a:buAutoNum type="arabicPeriod"/>
            </a:pPr>
            <a:r>
              <a:rPr lang="en-CA" sz="1400" dirty="0"/>
              <a:t>You should try to identify stakeholders at a level that is specific to your company rather than a generic group of stakeholders. For example, “Government” will probably not be adequate as this is a very general stakeholder group. A more specific stakeholder could be “Ministry of Environment” or “Municipal Government” depending on the situation. </a:t>
            </a:r>
            <a:r>
              <a:rPr lang="en-CA" sz="1100" b="1" dirty="0"/>
              <a:t> </a:t>
            </a:r>
          </a:p>
        </p:txBody>
      </p:sp>
    </p:spTree>
    <p:extLst>
      <p:ext uri="{BB962C8B-B14F-4D97-AF65-F5344CB8AC3E}">
        <p14:creationId xmlns:p14="http://schemas.microsoft.com/office/powerpoint/2010/main" val="2990041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91E6F-73A0-4256-BCDA-F620CA4EEDA9}"/>
              </a:ext>
            </a:extLst>
          </p:cNvPr>
          <p:cNvSpPr>
            <a:spLocks noGrp="1"/>
          </p:cNvSpPr>
          <p:nvPr>
            <p:ph type="title" idx="4294967295"/>
          </p:nvPr>
        </p:nvSpPr>
        <p:spPr>
          <a:xfrm>
            <a:off x="0" y="0"/>
            <a:ext cx="4847728" cy="663575"/>
          </a:xfrm>
        </p:spPr>
        <p:txBody>
          <a:bodyPr>
            <a:normAutofit fontScale="90000"/>
          </a:bodyPr>
          <a:lstStyle/>
          <a:p>
            <a:r>
              <a:rPr lang="en-CA" sz="2400" dirty="0"/>
              <a:t>Stakeholder Assessment Matrix Template</a:t>
            </a:r>
          </a:p>
        </p:txBody>
      </p:sp>
      <p:sp>
        <p:nvSpPr>
          <p:cNvPr id="10" name="TextBox 48">
            <a:extLst>
              <a:ext uri="{FF2B5EF4-FFF2-40B4-BE49-F238E27FC236}">
                <a16:creationId xmlns:a16="http://schemas.microsoft.com/office/drawing/2014/main" id="{668ED654-36D5-4E84-86F5-A0D683D335DA}"/>
              </a:ext>
            </a:extLst>
          </p:cNvPr>
          <p:cNvSpPr txBox="1">
            <a:spLocks noChangeArrowheads="1"/>
          </p:cNvSpPr>
          <p:nvPr/>
        </p:nvSpPr>
        <p:spPr bwMode="auto">
          <a:xfrm rot="-5400000">
            <a:off x="-2253443" y="3024328"/>
            <a:ext cx="4968552" cy="461665"/>
          </a:xfrm>
          <a:prstGeom prst="rect">
            <a:avLst/>
          </a:prstGeom>
          <a:noFill/>
          <a:ln w="9525">
            <a:noFill/>
            <a:miter lim="800000"/>
            <a:headEnd/>
            <a:tailEnd/>
          </a:ln>
        </p:spPr>
        <p:txBody>
          <a:bodyPr wrap="square">
            <a:spAutoFit/>
          </a:bodyPr>
          <a:lstStyle/>
          <a:p>
            <a:pPr algn="ctr"/>
            <a:r>
              <a:rPr lang="en-US" sz="2400" b="1" dirty="0">
                <a:solidFill>
                  <a:srgbClr val="70AD47">
                    <a:lumMod val="75000"/>
                  </a:srgbClr>
                </a:solidFill>
                <a:latin typeface="Calibri"/>
              </a:rPr>
              <a:t>Stakeholder</a:t>
            </a:r>
            <a:r>
              <a:rPr lang="en-US" sz="2400" b="1" dirty="0">
                <a:solidFill>
                  <a:prstClr val="black">
                    <a:lumMod val="50000"/>
                    <a:lumOff val="50000"/>
                  </a:prstClr>
                </a:solidFill>
                <a:latin typeface="Calibri"/>
              </a:rPr>
              <a:t> </a:t>
            </a:r>
            <a:r>
              <a:rPr lang="en-US" sz="2400" b="1" dirty="0">
                <a:solidFill>
                  <a:prstClr val="black"/>
                </a:solidFill>
                <a:latin typeface="Calibri"/>
              </a:rPr>
              <a:t>Impact on </a:t>
            </a:r>
            <a:r>
              <a:rPr lang="en-US" sz="2400" b="1" dirty="0">
                <a:solidFill>
                  <a:schemeClr val="accent1">
                    <a:lumMod val="75000"/>
                  </a:schemeClr>
                </a:solidFill>
                <a:latin typeface="Calibri"/>
              </a:rPr>
              <a:t>Company</a:t>
            </a:r>
            <a:endParaRPr lang="el-GR" sz="2400" b="1" dirty="0">
              <a:solidFill>
                <a:schemeClr val="accent1">
                  <a:lumMod val="75000"/>
                </a:schemeClr>
              </a:solidFill>
              <a:latin typeface="Calibri"/>
            </a:endParaRPr>
          </a:p>
        </p:txBody>
      </p:sp>
      <p:grpSp>
        <p:nvGrpSpPr>
          <p:cNvPr id="137" name="Group 136">
            <a:extLst>
              <a:ext uri="{FF2B5EF4-FFF2-40B4-BE49-F238E27FC236}">
                <a16:creationId xmlns:a16="http://schemas.microsoft.com/office/drawing/2014/main" id="{7A24AF56-39F4-4619-9556-86E54CAE61E7}"/>
              </a:ext>
            </a:extLst>
          </p:cNvPr>
          <p:cNvGrpSpPr/>
          <p:nvPr/>
        </p:nvGrpSpPr>
        <p:grpSpPr>
          <a:xfrm>
            <a:off x="-239717" y="905616"/>
            <a:ext cx="8175069" cy="5341276"/>
            <a:chOff x="472" y="973856"/>
            <a:chExt cx="8175069" cy="5341276"/>
          </a:xfrm>
        </p:grpSpPr>
        <p:sp>
          <p:nvSpPr>
            <p:cNvPr id="3" name="TextBox 48">
              <a:extLst>
                <a:ext uri="{FF2B5EF4-FFF2-40B4-BE49-F238E27FC236}">
                  <a16:creationId xmlns:a16="http://schemas.microsoft.com/office/drawing/2014/main" id="{B878836E-475E-4B7A-9AD3-DCC7A847E747}"/>
                </a:ext>
              </a:extLst>
            </p:cNvPr>
            <p:cNvSpPr txBox="1">
              <a:spLocks noChangeArrowheads="1"/>
            </p:cNvSpPr>
            <p:nvPr/>
          </p:nvSpPr>
          <p:spPr bwMode="auto">
            <a:xfrm rot="-5400000">
              <a:off x="-191609" y="3178821"/>
              <a:ext cx="3760325" cy="307777"/>
            </a:xfrm>
            <a:prstGeom prst="rect">
              <a:avLst/>
            </a:prstGeom>
            <a:noFill/>
            <a:ln w="9525">
              <a:noFill/>
              <a:miter lim="800000"/>
              <a:headEnd/>
              <a:tailEnd/>
            </a:ln>
          </p:spPr>
          <p:txBody>
            <a:bodyPr wrap="square">
              <a:spAutoFit/>
            </a:bodyPr>
            <a:lstStyle/>
            <a:p>
              <a:pPr algn="ctr"/>
              <a:r>
                <a:rPr lang="en-US" sz="1400" b="1" dirty="0">
                  <a:solidFill>
                    <a:srgbClr val="FFFFFF"/>
                  </a:solidFill>
                  <a:latin typeface="Calibri"/>
                </a:rPr>
                <a:t>Stakeholder Influence over Company</a:t>
              </a:r>
              <a:endParaRPr lang="el-GR" sz="1400" b="1" dirty="0">
                <a:solidFill>
                  <a:srgbClr val="FFFFFF"/>
                </a:solidFill>
                <a:latin typeface="Calibri"/>
              </a:endParaRPr>
            </a:p>
          </p:txBody>
        </p:sp>
        <p:sp>
          <p:nvSpPr>
            <p:cNvPr id="4" name="TextBox 52">
              <a:extLst>
                <a:ext uri="{FF2B5EF4-FFF2-40B4-BE49-F238E27FC236}">
                  <a16:creationId xmlns:a16="http://schemas.microsoft.com/office/drawing/2014/main" id="{91192FB1-C95D-4B8F-A507-C4C63115D8AF}"/>
                </a:ext>
              </a:extLst>
            </p:cNvPr>
            <p:cNvSpPr txBox="1">
              <a:spLocks noChangeArrowheads="1"/>
            </p:cNvSpPr>
            <p:nvPr/>
          </p:nvSpPr>
          <p:spPr bwMode="auto">
            <a:xfrm>
              <a:off x="1750377" y="5311452"/>
              <a:ext cx="5529963" cy="307777"/>
            </a:xfrm>
            <a:prstGeom prst="rect">
              <a:avLst/>
            </a:prstGeom>
            <a:noFill/>
            <a:ln w="9525">
              <a:noFill/>
              <a:miter lim="800000"/>
              <a:headEnd/>
              <a:tailEnd/>
            </a:ln>
          </p:spPr>
          <p:txBody>
            <a:bodyPr wrap="square">
              <a:spAutoFit/>
            </a:bodyPr>
            <a:lstStyle/>
            <a:p>
              <a:pPr algn="ctr"/>
              <a:r>
                <a:rPr lang="en-US" sz="1400" b="1">
                  <a:solidFill>
                    <a:srgbClr val="FFFFFF"/>
                  </a:solidFill>
                  <a:latin typeface="Calibri"/>
                </a:rPr>
                <a:t>Company Impact over Stakeholders</a:t>
              </a:r>
              <a:endParaRPr lang="el-GR" sz="1400" b="1">
                <a:solidFill>
                  <a:srgbClr val="FFFFFF"/>
                </a:solidFill>
                <a:latin typeface="Calibri"/>
              </a:endParaRPr>
            </a:p>
          </p:txBody>
        </p:sp>
        <p:sp>
          <p:nvSpPr>
            <p:cNvPr id="6" name="13 - Ορθογώνιο">
              <a:extLst>
                <a:ext uri="{FF2B5EF4-FFF2-40B4-BE49-F238E27FC236}">
                  <a16:creationId xmlns:a16="http://schemas.microsoft.com/office/drawing/2014/main" id="{2FF388F6-63AD-4067-B5D7-AD21315FA84A}"/>
                </a:ext>
              </a:extLst>
            </p:cNvPr>
            <p:cNvSpPr/>
            <p:nvPr/>
          </p:nvSpPr>
          <p:spPr>
            <a:xfrm>
              <a:off x="4598369" y="987222"/>
              <a:ext cx="3577172" cy="2276382"/>
            </a:xfrm>
            <a:prstGeom prst="rect">
              <a:avLst/>
            </a:prstGeom>
            <a:solidFill>
              <a:srgbClr val="008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Calibri" panose="020F0502020204030204"/>
                </a:rPr>
                <a:t>Manage Closely</a:t>
              </a:r>
              <a:endParaRPr lang="el-GR" b="1" dirty="0">
                <a:solidFill>
                  <a:prstClr val="white"/>
                </a:solidFill>
                <a:latin typeface="Calibri" panose="020F0502020204030204"/>
              </a:endParaRPr>
            </a:p>
          </p:txBody>
        </p:sp>
        <p:sp>
          <p:nvSpPr>
            <p:cNvPr id="7" name="14 - Ορθογώνιο">
              <a:extLst>
                <a:ext uri="{FF2B5EF4-FFF2-40B4-BE49-F238E27FC236}">
                  <a16:creationId xmlns:a16="http://schemas.microsoft.com/office/drawing/2014/main" id="{02BA875F-4345-484B-B429-13760261664D}"/>
                </a:ext>
              </a:extLst>
            </p:cNvPr>
            <p:cNvSpPr/>
            <p:nvPr/>
          </p:nvSpPr>
          <p:spPr>
            <a:xfrm>
              <a:off x="1021197" y="973856"/>
              <a:ext cx="3577172" cy="2276382"/>
            </a:xfrm>
            <a:prstGeom prst="rect">
              <a:avLst/>
            </a:prstGeom>
            <a:solidFill>
              <a:srgbClr val="33CC3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Calibri" panose="020F0502020204030204"/>
                </a:rPr>
                <a:t>Keep Satisfied</a:t>
              </a:r>
              <a:endParaRPr lang="el-GR" b="1" dirty="0">
                <a:solidFill>
                  <a:prstClr val="white"/>
                </a:solidFill>
                <a:latin typeface="Calibri" panose="020F0502020204030204"/>
              </a:endParaRPr>
            </a:p>
          </p:txBody>
        </p:sp>
        <p:sp>
          <p:nvSpPr>
            <p:cNvPr id="8" name="15 - Ορθογώνιο">
              <a:extLst>
                <a:ext uri="{FF2B5EF4-FFF2-40B4-BE49-F238E27FC236}">
                  <a16:creationId xmlns:a16="http://schemas.microsoft.com/office/drawing/2014/main" id="{CABE386E-5337-421D-BDB7-7E0A4D716E63}"/>
                </a:ext>
              </a:extLst>
            </p:cNvPr>
            <p:cNvSpPr/>
            <p:nvPr/>
          </p:nvSpPr>
          <p:spPr>
            <a:xfrm>
              <a:off x="4598369" y="3246717"/>
              <a:ext cx="3577172" cy="2276382"/>
            </a:xfrm>
            <a:prstGeom prst="rect">
              <a:avLst/>
            </a:prstGeom>
            <a:solidFill>
              <a:srgbClr val="33CC3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latin typeface="Calibri" panose="020F0502020204030204"/>
                </a:rPr>
                <a:t>Keep Informed</a:t>
              </a:r>
              <a:endParaRPr lang="el-GR" b="1" dirty="0">
                <a:solidFill>
                  <a:prstClr val="white"/>
                </a:solidFill>
                <a:latin typeface="Calibri" panose="020F0502020204030204"/>
              </a:endParaRPr>
            </a:p>
          </p:txBody>
        </p:sp>
        <p:sp>
          <p:nvSpPr>
            <p:cNvPr id="9" name="16 - Ορθογώνιο">
              <a:extLst>
                <a:ext uri="{FF2B5EF4-FFF2-40B4-BE49-F238E27FC236}">
                  <a16:creationId xmlns:a16="http://schemas.microsoft.com/office/drawing/2014/main" id="{322E1D48-AD8A-4942-803C-0C92290F5A8E}"/>
                </a:ext>
              </a:extLst>
            </p:cNvPr>
            <p:cNvSpPr/>
            <p:nvPr/>
          </p:nvSpPr>
          <p:spPr>
            <a:xfrm>
              <a:off x="1021197" y="3258936"/>
              <a:ext cx="3577172" cy="2276382"/>
            </a:xfrm>
            <a:prstGeom prst="rect">
              <a:avLst/>
            </a:prstGeom>
            <a:solidFill>
              <a:srgbClr val="99FF9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B050"/>
                  </a:solidFill>
                  <a:latin typeface="Calibri" panose="020F0502020204030204"/>
                </a:rPr>
                <a:t>Monitor</a:t>
              </a:r>
              <a:endParaRPr lang="el-GR" b="1" dirty="0">
                <a:solidFill>
                  <a:srgbClr val="00B050"/>
                </a:solidFill>
                <a:latin typeface="Calibri" panose="020F0502020204030204"/>
              </a:endParaRPr>
            </a:p>
          </p:txBody>
        </p:sp>
        <p:sp>
          <p:nvSpPr>
            <p:cNvPr id="11" name="TextBox 52">
              <a:extLst>
                <a:ext uri="{FF2B5EF4-FFF2-40B4-BE49-F238E27FC236}">
                  <a16:creationId xmlns:a16="http://schemas.microsoft.com/office/drawing/2014/main" id="{D7071482-E897-4F09-9ACF-DCDF0951BF86}"/>
                </a:ext>
              </a:extLst>
            </p:cNvPr>
            <p:cNvSpPr txBox="1">
              <a:spLocks noChangeArrowheads="1"/>
            </p:cNvSpPr>
            <p:nvPr/>
          </p:nvSpPr>
          <p:spPr bwMode="auto">
            <a:xfrm>
              <a:off x="1597262" y="5853467"/>
              <a:ext cx="5529963" cy="461665"/>
            </a:xfrm>
            <a:prstGeom prst="rect">
              <a:avLst/>
            </a:prstGeom>
            <a:noFill/>
            <a:ln w="9525">
              <a:noFill/>
              <a:miter lim="800000"/>
              <a:headEnd/>
              <a:tailEnd/>
            </a:ln>
          </p:spPr>
          <p:txBody>
            <a:bodyPr wrap="square">
              <a:spAutoFit/>
            </a:bodyPr>
            <a:lstStyle/>
            <a:p>
              <a:pPr algn="ctr"/>
              <a:r>
                <a:rPr lang="en-US" sz="2400" b="1" dirty="0">
                  <a:solidFill>
                    <a:schemeClr val="accent1">
                      <a:lumMod val="75000"/>
                    </a:schemeClr>
                  </a:solidFill>
                </a:rPr>
                <a:t>Company</a:t>
              </a:r>
              <a:r>
                <a:rPr lang="en-US" sz="2400" b="1" dirty="0">
                  <a:solidFill>
                    <a:srgbClr val="FFC000">
                      <a:lumMod val="75000"/>
                    </a:srgbClr>
                  </a:solidFill>
                </a:rPr>
                <a:t> </a:t>
              </a:r>
              <a:r>
                <a:rPr lang="en-US" sz="2400" b="1" dirty="0">
                  <a:solidFill>
                    <a:prstClr val="black"/>
                  </a:solidFill>
                </a:rPr>
                <a:t>Impact on </a:t>
              </a:r>
              <a:r>
                <a:rPr lang="en-US" sz="2400" b="1" dirty="0">
                  <a:solidFill>
                    <a:srgbClr val="70AD47">
                      <a:lumMod val="75000"/>
                    </a:srgbClr>
                  </a:solidFill>
                  <a:latin typeface="Calibri"/>
                </a:rPr>
                <a:t>Stakeholder</a:t>
              </a:r>
              <a:endParaRPr lang="el-GR" sz="2400" b="1" dirty="0">
                <a:solidFill>
                  <a:srgbClr val="70AD47">
                    <a:lumMod val="75000"/>
                  </a:srgbClr>
                </a:solidFill>
                <a:latin typeface="Calibri"/>
              </a:endParaRPr>
            </a:p>
          </p:txBody>
        </p:sp>
        <p:cxnSp>
          <p:nvCxnSpPr>
            <p:cNvPr id="13" name="Shape 390">
              <a:extLst>
                <a:ext uri="{FF2B5EF4-FFF2-40B4-BE49-F238E27FC236}">
                  <a16:creationId xmlns:a16="http://schemas.microsoft.com/office/drawing/2014/main" id="{6D387D7F-0EEB-4617-A581-0E5344C0F8DE}"/>
                </a:ext>
              </a:extLst>
            </p:cNvPr>
            <p:cNvCxnSpPr>
              <a:cxnSpLocks/>
            </p:cNvCxnSpPr>
            <p:nvPr/>
          </p:nvCxnSpPr>
          <p:spPr>
            <a:xfrm>
              <a:off x="1057089" y="3263604"/>
              <a:ext cx="7118452" cy="0"/>
            </a:xfrm>
            <a:prstGeom prst="straightConnector1">
              <a:avLst/>
            </a:prstGeom>
            <a:noFill/>
            <a:ln w="19050" cap="flat" cmpd="sng">
              <a:solidFill>
                <a:schemeClr val="bg1"/>
              </a:solidFill>
              <a:prstDash val="solid"/>
              <a:miter lim="800000"/>
              <a:headEnd type="none" w="lg" len="lg"/>
              <a:tailEnd type="none" w="med" len="med"/>
            </a:ln>
          </p:spPr>
        </p:cxnSp>
        <p:cxnSp>
          <p:nvCxnSpPr>
            <p:cNvPr id="15" name="Shape 393">
              <a:extLst>
                <a:ext uri="{FF2B5EF4-FFF2-40B4-BE49-F238E27FC236}">
                  <a16:creationId xmlns:a16="http://schemas.microsoft.com/office/drawing/2014/main" id="{36E808CF-DE22-4AB7-A69F-1E08A00EC554}"/>
                </a:ext>
              </a:extLst>
            </p:cNvPr>
            <p:cNvCxnSpPr>
              <a:cxnSpLocks/>
            </p:cNvCxnSpPr>
            <p:nvPr/>
          </p:nvCxnSpPr>
          <p:spPr>
            <a:xfrm flipH="1">
              <a:off x="4598368" y="987222"/>
              <a:ext cx="17947" cy="4547235"/>
            </a:xfrm>
            <a:prstGeom prst="straightConnector1">
              <a:avLst/>
            </a:prstGeom>
            <a:noFill/>
            <a:ln w="19050" cap="flat" cmpd="sng">
              <a:solidFill>
                <a:schemeClr val="bg1"/>
              </a:solidFill>
              <a:prstDash val="solid"/>
              <a:miter lim="800000"/>
              <a:headEnd type="none" w="lg" len="lg"/>
              <a:tailEnd type="none" w="med" len="med"/>
            </a:ln>
          </p:spPr>
        </p:cxnSp>
        <p:cxnSp>
          <p:nvCxnSpPr>
            <p:cNvPr id="16" name="Shape 395">
              <a:extLst>
                <a:ext uri="{FF2B5EF4-FFF2-40B4-BE49-F238E27FC236}">
                  <a16:creationId xmlns:a16="http://schemas.microsoft.com/office/drawing/2014/main" id="{2A7A4268-8F9D-4AA8-887D-D71C098F191D}"/>
                </a:ext>
              </a:extLst>
            </p:cNvPr>
            <p:cNvCxnSpPr>
              <a:cxnSpLocks/>
            </p:cNvCxnSpPr>
            <p:nvPr/>
          </p:nvCxnSpPr>
          <p:spPr>
            <a:xfrm>
              <a:off x="1021197" y="987222"/>
              <a:ext cx="0" cy="4535877"/>
            </a:xfrm>
            <a:prstGeom prst="straightConnector1">
              <a:avLst/>
            </a:prstGeom>
            <a:noFill/>
            <a:ln w="19050" cap="flat" cmpd="sng">
              <a:solidFill>
                <a:schemeClr val="dk1"/>
              </a:solidFill>
              <a:prstDash val="solid"/>
              <a:miter lim="800000"/>
              <a:headEnd type="none" w="lg" len="lg"/>
              <a:tailEnd type="none" w="med" len="med"/>
            </a:ln>
          </p:spPr>
        </p:cxnSp>
        <p:cxnSp>
          <p:nvCxnSpPr>
            <p:cNvPr id="17" name="Shape 396">
              <a:extLst>
                <a:ext uri="{FF2B5EF4-FFF2-40B4-BE49-F238E27FC236}">
                  <a16:creationId xmlns:a16="http://schemas.microsoft.com/office/drawing/2014/main" id="{D51AA63C-FD53-4963-BB9D-6AEB6400D654}"/>
                </a:ext>
              </a:extLst>
            </p:cNvPr>
            <p:cNvCxnSpPr>
              <a:cxnSpLocks/>
            </p:cNvCxnSpPr>
            <p:nvPr/>
          </p:nvCxnSpPr>
          <p:spPr>
            <a:xfrm flipH="1">
              <a:off x="1021196" y="5534457"/>
              <a:ext cx="7154345" cy="0"/>
            </a:xfrm>
            <a:prstGeom prst="straightConnector1">
              <a:avLst/>
            </a:prstGeom>
            <a:noFill/>
            <a:ln w="19050" cap="flat" cmpd="sng">
              <a:solidFill>
                <a:schemeClr val="dk1"/>
              </a:solidFill>
              <a:prstDash val="solid"/>
              <a:miter lim="800000"/>
              <a:headEnd type="none" w="lg" len="lg"/>
              <a:tailEnd type="none" w="med" len="med"/>
            </a:ln>
          </p:spPr>
        </p:cxnSp>
        <p:sp>
          <p:nvSpPr>
            <p:cNvPr id="20" name="Shape 402">
              <a:extLst>
                <a:ext uri="{FF2B5EF4-FFF2-40B4-BE49-F238E27FC236}">
                  <a16:creationId xmlns:a16="http://schemas.microsoft.com/office/drawing/2014/main" id="{FE2572B7-B875-4F80-A29B-A3334486AD62}"/>
                </a:ext>
              </a:extLst>
            </p:cNvPr>
            <p:cNvSpPr txBox="1"/>
            <p:nvPr/>
          </p:nvSpPr>
          <p:spPr>
            <a:xfrm>
              <a:off x="5710495" y="5615537"/>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sp>
          <p:nvSpPr>
            <p:cNvPr id="21" name="Shape 404">
              <a:extLst>
                <a:ext uri="{FF2B5EF4-FFF2-40B4-BE49-F238E27FC236}">
                  <a16:creationId xmlns:a16="http://schemas.microsoft.com/office/drawing/2014/main" id="{3441290F-16DD-4086-8874-5580753C8DD6}"/>
                </a:ext>
              </a:extLst>
            </p:cNvPr>
            <p:cNvSpPr txBox="1"/>
            <p:nvPr/>
          </p:nvSpPr>
          <p:spPr>
            <a:xfrm>
              <a:off x="2089744" y="5615537"/>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sp>
          <p:nvSpPr>
            <p:cNvPr id="29" name="Shape 404">
              <a:extLst>
                <a:ext uri="{FF2B5EF4-FFF2-40B4-BE49-F238E27FC236}">
                  <a16:creationId xmlns:a16="http://schemas.microsoft.com/office/drawing/2014/main" id="{7F5463DD-F79B-4A08-B93E-CA7B33F643A7}"/>
                </a:ext>
              </a:extLst>
            </p:cNvPr>
            <p:cNvSpPr txBox="1"/>
            <p:nvPr/>
          </p:nvSpPr>
          <p:spPr>
            <a:xfrm>
              <a:off x="472" y="4243968"/>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sp>
          <p:nvSpPr>
            <p:cNvPr id="30" name="Shape 402">
              <a:extLst>
                <a:ext uri="{FF2B5EF4-FFF2-40B4-BE49-F238E27FC236}">
                  <a16:creationId xmlns:a16="http://schemas.microsoft.com/office/drawing/2014/main" id="{2557FCF0-C034-4FE8-A49D-19AE8B2A5144}"/>
                </a:ext>
              </a:extLst>
            </p:cNvPr>
            <p:cNvSpPr txBox="1"/>
            <p:nvPr/>
          </p:nvSpPr>
          <p:spPr>
            <a:xfrm>
              <a:off x="14642" y="1972254"/>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grpSp>
      <p:sp>
        <p:nvSpPr>
          <p:cNvPr id="136" name="TextBox 135">
            <a:extLst>
              <a:ext uri="{FF2B5EF4-FFF2-40B4-BE49-F238E27FC236}">
                <a16:creationId xmlns:a16="http://schemas.microsoft.com/office/drawing/2014/main" id="{CDDAE442-7250-417A-9B2E-BBAD66AF12A8}"/>
              </a:ext>
            </a:extLst>
          </p:cNvPr>
          <p:cNvSpPr txBox="1"/>
          <p:nvPr/>
        </p:nvSpPr>
        <p:spPr>
          <a:xfrm>
            <a:off x="8795983" y="973856"/>
            <a:ext cx="3381375" cy="3416320"/>
          </a:xfrm>
          <a:prstGeom prst="rect">
            <a:avLst/>
          </a:prstGeom>
          <a:solidFill>
            <a:schemeClr val="accent4">
              <a:lumMod val="20000"/>
              <a:lumOff val="80000"/>
            </a:schemeClr>
          </a:solidFill>
        </p:spPr>
        <p:txBody>
          <a:bodyPr wrap="square" rtlCol="0">
            <a:spAutoFit/>
          </a:bodyPr>
          <a:lstStyle/>
          <a:p>
            <a:r>
              <a:rPr lang="en-CA" b="1" dirty="0"/>
              <a:t>Instructions:</a:t>
            </a:r>
          </a:p>
          <a:p>
            <a:pPr marL="342900" indent="-342900">
              <a:buFont typeface="+mj-lt"/>
              <a:buAutoNum type="arabicPeriod"/>
            </a:pPr>
            <a:r>
              <a:rPr lang="en-CA" dirty="0"/>
              <a:t>Copy each stakeholder oval from the Stakeholder Map and place it on the appropriate location of the matrix based on your research.</a:t>
            </a:r>
          </a:p>
          <a:p>
            <a:pPr marL="342900" indent="-342900">
              <a:buFont typeface="+mj-lt"/>
              <a:buAutoNum type="arabicPeriod"/>
            </a:pPr>
            <a:r>
              <a:rPr lang="en-CA" dirty="0"/>
              <a:t>Once you finish select the whole map, copy it and paste it in the assignment as an image. </a:t>
            </a:r>
          </a:p>
          <a:p>
            <a:pPr marL="342900" indent="-342900">
              <a:buFont typeface="+mj-lt"/>
              <a:buAutoNum type="arabicPeriod"/>
            </a:pPr>
            <a:r>
              <a:rPr lang="en-CA" dirty="0"/>
              <a:t>Make sure the image is big enough to be legible. </a:t>
            </a:r>
          </a:p>
        </p:txBody>
      </p:sp>
      <p:sp>
        <p:nvSpPr>
          <p:cNvPr id="22" name="TextBox 21">
            <a:extLst>
              <a:ext uri="{FF2B5EF4-FFF2-40B4-BE49-F238E27FC236}">
                <a16:creationId xmlns:a16="http://schemas.microsoft.com/office/drawing/2014/main" id="{7098CDC8-E578-4CFB-9058-F1CC2B750765}"/>
              </a:ext>
            </a:extLst>
          </p:cNvPr>
          <p:cNvSpPr txBox="1"/>
          <p:nvPr/>
        </p:nvSpPr>
        <p:spPr>
          <a:xfrm>
            <a:off x="8805036" y="4397127"/>
            <a:ext cx="3381375" cy="2462213"/>
          </a:xfrm>
          <a:prstGeom prst="rect">
            <a:avLst/>
          </a:prstGeom>
          <a:solidFill>
            <a:schemeClr val="tx2">
              <a:lumMod val="20000"/>
              <a:lumOff val="80000"/>
            </a:schemeClr>
          </a:solidFill>
        </p:spPr>
        <p:txBody>
          <a:bodyPr wrap="square" rtlCol="0">
            <a:spAutoFit/>
          </a:bodyPr>
          <a:lstStyle/>
          <a:p>
            <a:r>
              <a:rPr lang="en-CA" sz="1400" b="1" dirty="0"/>
              <a:t>Clarifications:</a:t>
            </a:r>
          </a:p>
          <a:p>
            <a:pPr marL="342900" indent="-342900">
              <a:buFont typeface="+mj-lt"/>
              <a:buAutoNum type="arabicPeriod"/>
            </a:pPr>
            <a:r>
              <a:rPr lang="en-CA" sz="1400" b="1" dirty="0"/>
              <a:t>Stakeholder Impact on Company: </a:t>
            </a:r>
            <a:br>
              <a:rPr lang="en-CA" sz="1400" dirty="0"/>
            </a:br>
            <a:r>
              <a:rPr lang="en-CA" sz="1400" i="1" dirty="0"/>
              <a:t>How much can this stakeholder impact the decisions/activities/operations of the company? How big is their power (directly or indirectly)?</a:t>
            </a:r>
          </a:p>
          <a:p>
            <a:pPr marL="342900" indent="-342900">
              <a:buFont typeface="+mj-lt"/>
              <a:buAutoNum type="arabicPeriod"/>
            </a:pPr>
            <a:r>
              <a:rPr lang="en-CA" sz="1400" b="1" dirty="0"/>
              <a:t>Company Impact on Stakeholder:</a:t>
            </a:r>
            <a:br>
              <a:rPr lang="en-CA" sz="1400" b="1" dirty="0"/>
            </a:br>
            <a:r>
              <a:rPr lang="en-CA" sz="1400" i="1" dirty="0"/>
              <a:t>How much can the company’s decisions/activities/operations impact (positively or negatively) the stakeholder?</a:t>
            </a:r>
          </a:p>
        </p:txBody>
      </p:sp>
      <p:grpSp>
        <p:nvGrpSpPr>
          <p:cNvPr id="23" name="Group 22"/>
          <p:cNvGrpSpPr/>
          <p:nvPr/>
        </p:nvGrpSpPr>
        <p:grpSpPr>
          <a:xfrm>
            <a:off x="6165660" y="1173795"/>
            <a:ext cx="1669236" cy="838878"/>
            <a:chOff x="1094971" y="1480832"/>
            <a:chExt cx="1641741" cy="869132"/>
          </a:xfrm>
        </p:grpSpPr>
        <p:sp>
          <p:nvSpPr>
            <p:cNvPr id="24" name="Oval 23"/>
            <p:cNvSpPr/>
            <p:nvPr/>
          </p:nvSpPr>
          <p:spPr>
            <a:xfrm>
              <a:off x="1094971" y="1480832"/>
              <a:ext cx="1641741" cy="869132"/>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Oval 4"/>
            <p:cNvSpPr/>
            <p:nvPr/>
          </p:nvSpPr>
          <p:spPr>
            <a:xfrm>
              <a:off x="1335398" y="1608113"/>
              <a:ext cx="1160887" cy="6145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Competition</a:t>
              </a:r>
              <a:endParaRPr lang="el-GR" sz="1300" b="1" kern="1200" dirty="0"/>
            </a:p>
          </p:txBody>
        </p:sp>
      </p:grpSp>
      <p:grpSp>
        <p:nvGrpSpPr>
          <p:cNvPr id="26" name="Group 25"/>
          <p:cNvGrpSpPr/>
          <p:nvPr/>
        </p:nvGrpSpPr>
        <p:grpSpPr>
          <a:xfrm>
            <a:off x="2572686" y="4512015"/>
            <a:ext cx="1583576" cy="831379"/>
            <a:chOff x="1569141" y="49973"/>
            <a:chExt cx="1583576" cy="831379"/>
          </a:xfrm>
        </p:grpSpPr>
        <p:sp>
          <p:nvSpPr>
            <p:cNvPr id="27" name="Oval 26"/>
            <p:cNvSpPr/>
            <p:nvPr/>
          </p:nvSpPr>
          <p:spPr>
            <a:xfrm>
              <a:off x="1569141" y="49973"/>
              <a:ext cx="1583576" cy="831379"/>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Oval 4"/>
            <p:cNvSpPr/>
            <p:nvPr/>
          </p:nvSpPr>
          <p:spPr>
            <a:xfrm>
              <a:off x="1801050" y="171726"/>
              <a:ext cx="1119758" cy="58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Community Investments</a:t>
              </a:r>
              <a:endParaRPr lang="el-GR" sz="1300" b="1" kern="1200" dirty="0"/>
            </a:p>
          </p:txBody>
        </p:sp>
      </p:grpSp>
      <p:grpSp>
        <p:nvGrpSpPr>
          <p:cNvPr id="31" name="Group 30"/>
          <p:cNvGrpSpPr/>
          <p:nvPr/>
        </p:nvGrpSpPr>
        <p:grpSpPr>
          <a:xfrm>
            <a:off x="871490" y="3454332"/>
            <a:ext cx="1591255" cy="722668"/>
            <a:chOff x="0" y="2435943"/>
            <a:chExt cx="1591255" cy="722668"/>
          </a:xfrm>
        </p:grpSpPr>
        <p:sp>
          <p:nvSpPr>
            <p:cNvPr id="32" name="Oval 31"/>
            <p:cNvSpPr/>
            <p:nvPr/>
          </p:nvSpPr>
          <p:spPr>
            <a:xfrm>
              <a:off x="0" y="2435943"/>
              <a:ext cx="1591255" cy="722668"/>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Oval 4"/>
            <p:cNvSpPr/>
            <p:nvPr/>
          </p:nvSpPr>
          <p:spPr>
            <a:xfrm>
              <a:off x="233034" y="2541775"/>
              <a:ext cx="1125187" cy="5110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NGOs</a:t>
              </a:r>
              <a:endParaRPr lang="el-GR" sz="1300" b="1" kern="1200" dirty="0"/>
            </a:p>
          </p:txBody>
        </p:sp>
      </p:grpSp>
      <p:grpSp>
        <p:nvGrpSpPr>
          <p:cNvPr id="34" name="Group 33"/>
          <p:cNvGrpSpPr/>
          <p:nvPr/>
        </p:nvGrpSpPr>
        <p:grpSpPr>
          <a:xfrm>
            <a:off x="6205576" y="4586251"/>
            <a:ext cx="1521518" cy="709768"/>
            <a:chOff x="1831567" y="4930962"/>
            <a:chExt cx="1521518" cy="709768"/>
          </a:xfrm>
        </p:grpSpPr>
        <p:sp>
          <p:nvSpPr>
            <p:cNvPr id="35" name="Oval 34"/>
            <p:cNvSpPr/>
            <p:nvPr/>
          </p:nvSpPr>
          <p:spPr>
            <a:xfrm>
              <a:off x="1831567" y="4930962"/>
              <a:ext cx="1521518" cy="709768"/>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 name="Oval 4"/>
            <p:cNvSpPr/>
            <p:nvPr/>
          </p:nvSpPr>
          <p:spPr>
            <a:xfrm>
              <a:off x="2054388" y="5034905"/>
              <a:ext cx="1075876" cy="5018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Rating Agencies</a:t>
              </a:r>
              <a:endParaRPr lang="el-GR" sz="1300" b="1" kern="1200" dirty="0"/>
            </a:p>
          </p:txBody>
        </p:sp>
      </p:grpSp>
      <p:grpSp>
        <p:nvGrpSpPr>
          <p:cNvPr id="40" name="Group 39"/>
          <p:cNvGrpSpPr/>
          <p:nvPr/>
        </p:nvGrpSpPr>
        <p:grpSpPr>
          <a:xfrm>
            <a:off x="2645953" y="3438909"/>
            <a:ext cx="1694566" cy="668431"/>
            <a:chOff x="3409277" y="5565434"/>
            <a:chExt cx="1694566" cy="668431"/>
          </a:xfrm>
        </p:grpSpPr>
        <p:sp>
          <p:nvSpPr>
            <p:cNvPr id="41" name="Oval 40"/>
            <p:cNvSpPr/>
            <p:nvPr/>
          </p:nvSpPr>
          <p:spPr>
            <a:xfrm>
              <a:off x="3409277" y="5565434"/>
              <a:ext cx="1694566" cy="668431"/>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Oval 4"/>
            <p:cNvSpPr/>
            <p:nvPr/>
          </p:nvSpPr>
          <p:spPr>
            <a:xfrm>
              <a:off x="3657440" y="5663323"/>
              <a:ext cx="1198240" cy="4726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Civil Society</a:t>
              </a:r>
              <a:endParaRPr lang="el-GR" sz="1300" b="1" kern="1200" dirty="0"/>
            </a:p>
          </p:txBody>
        </p:sp>
      </p:grpSp>
      <p:grpSp>
        <p:nvGrpSpPr>
          <p:cNvPr id="43" name="Group 42"/>
          <p:cNvGrpSpPr/>
          <p:nvPr/>
        </p:nvGrpSpPr>
        <p:grpSpPr>
          <a:xfrm>
            <a:off x="4467206" y="4565454"/>
            <a:ext cx="1609934" cy="755697"/>
            <a:chOff x="0" y="4191038"/>
            <a:chExt cx="1613234" cy="755697"/>
          </a:xfrm>
        </p:grpSpPr>
        <p:sp>
          <p:nvSpPr>
            <p:cNvPr id="44" name="Oval 43"/>
            <p:cNvSpPr/>
            <p:nvPr/>
          </p:nvSpPr>
          <p:spPr>
            <a:xfrm>
              <a:off x="0" y="4191038"/>
              <a:ext cx="1613234" cy="755697"/>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Oval 4"/>
            <p:cNvSpPr/>
            <p:nvPr/>
          </p:nvSpPr>
          <p:spPr>
            <a:xfrm>
              <a:off x="236253" y="4301707"/>
              <a:ext cx="1140728" cy="5343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a:t>Environmental Organisations</a:t>
              </a:r>
              <a:endParaRPr lang="el-GR" sz="1300" b="1" kern="1200" dirty="0"/>
            </a:p>
          </p:txBody>
        </p:sp>
      </p:grpSp>
      <p:grpSp>
        <p:nvGrpSpPr>
          <p:cNvPr id="46" name="Group 45"/>
          <p:cNvGrpSpPr/>
          <p:nvPr/>
        </p:nvGrpSpPr>
        <p:grpSpPr>
          <a:xfrm>
            <a:off x="6273980" y="3386612"/>
            <a:ext cx="1572088" cy="850238"/>
            <a:chOff x="4584290" y="1293589"/>
            <a:chExt cx="1572088" cy="850238"/>
          </a:xfrm>
        </p:grpSpPr>
        <p:sp>
          <p:nvSpPr>
            <p:cNvPr id="47" name="Oval 46"/>
            <p:cNvSpPr/>
            <p:nvPr/>
          </p:nvSpPr>
          <p:spPr>
            <a:xfrm>
              <a:off x="4584290" y="1293589"/>
              <a:ext cx="1572088" cy="850238"/>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8" name="Oval 4"/>
            <p:cNvSpPr/>
            <p:nvPr/>
          </p:nvSpPr>
          <p:spPr>
            <a:xfrm>
              <a:off x="4814517" y="1418103"/>
              <a:ext cx="1111634" cy="6012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Investors</a:t>
              </a:r>
              <a:endParaRPr lang="el-GR" sz="1300" b="1" kern="1200" dirty="0"/>
            </a:p>
          </p:txBody>
        </p:sp>
      </p:grpSp>
      <p:grpSp>
        <p:nvGrpSpPr>
          <p:cNvPr id="49" name="Group 48"/>
          <p:cNvGrpSpPr/>
          <p:nvPr/>
        </p:nvGrpSpPr>
        <p:grpSpPr>
          <a:xfrm>
            <a:off x="2709166" y="2278572"/>
            <a:ext cx="1597510" cy="881876"/>
            <a:chOff x="5087458" y="4888356"/>
            <a:chExt cx="1573536" cy="773262"/>
          </a:xfrm>
        </p:grpSpPr>
        <p:sp>
          <p:nvSpPr>
            <p:cNvPr id="50" name="Oval 49"/>
            <p:cNvSpPr/>
            <p:nvPr/>
          </p:nvSpPr>
          <p:spPr>
            <a:xfrm>
              <a:off x="5087458" y="4888356"/>
              <a:ext cx="1573536" cy="773262"/>
            </a:xfrm>
            <a:prstGeom prst="ellipse">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Oval 4"/>
            <p:cNvSpPr/>
            <p:nvPr/>
          </p:nvSpPr>
          <p:spPr>
            <a:xfrm>
              <a:off x="5317897" y="5001598"/>
              <a:ext cx="1112658" cy="5467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a:t>Supply Chain</a:t>
              </a:r>
              <a:endParaRPr lang="el-GR" sz="1300" b="1" kern="1200" dirty="0"/>
            </a:p>
          </p:txBody>
        </p:sp>
      </p:grpSp>
      <p:grpSp>
        <p:nvGrpSpPr>
          <p:cNvPr id="52" name="Group 51"/>
          <p:cNvGrpSpPr/>
          <p:nvPr/>
        </p:nvGrpSpPr>
        <p:grpSpPr>
          <a:xfrm>
            <a:off x="878499" y="1885126"/>
            <a:ext cx="1721388" cy="771754"/>
            <a:chOff x="5257473" y="3850902"/>
            <a:chExt cx="1721388" cy="771754"/>
          </a:xfrm>
        </p:grpSpPr>
        <p:sp>
          <p:nvSpPr>
            <p:cNvPr id="53" name="Oval 52"/>
            <p:cNvSpPr/>
            <p:nvPr/>
          </p:nvSpPr>
          <p:spPr>
            <a:xfrm>
              <a:off x="5257473" y="3850902"/>
              <a:ext cx="1721388" cy="771754"/>
            </a:xfrm>
            <a:prstGeom prst="ellipse">
              <a:avLst/>
            </a:prstGeom>
            <a:solidFill>
              <a:schemeClr val="tx1"/>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54" name="Oval 4"/>
            <p:cNvSpPr/>
            <p:nvPr/>
          </p:nvSpPr>
          <p:spPr>
            <a:xfrm>
              <a:off x="5509564" y="3963923"/>
              <a:ext cx="1217206" cy="5457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prstClr val="white"/>
                  </a:solidFill>
                  <a:latin typeface="Calibri" panose="020F0502020204030204"/>
                  <a:ea typeface="+mn-ea"/>
                  <a:cs typeface="+mn-cs"/>
                </a:rPr>
                <a:t>Team Members</a:t>
              </a:r>
              <a:endParaRPr lang="el-GR" sz="1300" b="1" kern="1200" dirty="0">
                <a:solidFill>
                  <a:prstClr val="white"/>
                </a:solidFill>
                <a:latin typeface="Calibri" panose="020F0502020204030204"/>
                <a:ea typeface="+mn-ea"/>
                <a:cs typeface="+mn-cs"/>
              </a:endParaRPr>
            </a:p>
          </p:txBody>
        </p:sp>
      </p:grpSp>
      <p:grpSp>
        <p:nvGrpSpPr>
          <p:cNvPr id="55" name="Group 54"/>
          <p:cNvGrpSpPr/>
          <p:nvPr/>
        </p:nvGrpSpPr>
        <p:grpSpPr>
          <a:xfrm>
            <a:off x="806070" y="1001679"/>
            <a:ext cx="1681701" cy="646286"/>
            <a:chOff x="5661413" y="2028301"/>
            <a:chExt cx="1681701" cy="646286"/>
          </a:xfrm>
        </p:grpSpPr>
        <p:sp>
          <p:nvSpPr>
            <p:cNvPr id="56" name="Oval 55"/>
            <p:cNvSpPr/>
            <p:nvPr/>
          </p:nvSpPr>
          <p:spPr>
            <a:xfrm>
              <a:off x="5661413" y="2028301"/>
              <a:ext cx="1681701" cy="646286"/>
            </a:xfrm>
            <a:prstGeom prst="ellipse">
              <a:avLst/>
            </a:prstGeom>
            <a:solidFill>
              <a:prstClr val="black"/>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57" name="Oval 4"/>
            <p:cNvSpPr/>
            <p:nvPr/>
          </p:nvSpPr>
          <p:spPr>
            <a:xfrm>
              <a:off x="5907692" y="2122947"/>
              <a:ext cx="1189143" cy="4569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CA" sz="1300" b="1" kern="1200" dirty="0">
                  <a:solidFill>
                    <a:prstClr val="white"/>
                  </a:solidFill>
                  <a:latin typeface="Calibri" panose="020F0502020204030204"/>
                  <a:ea typeface="+mn-ea"/>
                  <a:cs typeface="+mn-cs"/>
                </a:rPr>
                <a:t>Customers</a:t>
              </a:r>
            </a:p>
          </p:txBody>
        </p:sp>
      </p:grpSp>
    </p:spTree>
    <p:extLst>
      <p:ext uri="{BB962C8B-B14F-4D97-AF65-F5344CB8AC3E}">
        <p14:creationId xmlns:p14="http://schemas.microsoft.com/office/powerpoint/2010/main" val="293622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7045523-CBE1-4F92-B6B9-84B9CBBB4549}"/>
              </a:ext>
            </a:extLst>
          </p:cNvPr>
          <p:cNvGrpSpPr/>
          <p:nvPr/>
        </p:nvGrpSpPr>
        <p:grpSpPr>
          <a:xfrm>
            <a:off x="342518" y="599020"/>
            <a:ext cx="6654677" cy="6257787"/>
            <a:chOff x="-56520" y="536799"/>
            <a:chExt cx="6654677" cy="6257787"/>
          </a:xfrm>
        </p:grpSpPr>
        <p:grpSp>
          <p:nvGrpSpPr>
            <p:cNvPr id="4" name="Group 3">
              <a:extLst>
                <a:ext uri="{FF2B5EF4-FFF2-40B4-BE49-F238E27FC236}">
                  <a16:creationId xmlns:a16="http://schemas.microsoft.com/office/drawing/2014/main" id="{BA178ED4-3F84-41EA-AD3C-7393C8BB444F}"/>
                </a:ext>
              </a:extLst>
            </p:cNvPr>
            <p:cNvGrpSpPr/>
            <p:nvPr/>
          </p:nvGrpSpPr>
          <p:grpSpPr>
            <a:xfrm>
              <a:off x="-56520" y="536799"/>
              <a:ext cx="6624113" cy="6257787"/>
              <a:chOff x="71845" y="751882"/>
              <a:chExt cx="6624113" cy="6257787"/>
            </a:xfrm>
          </p:grpSpPr>
          <p:sp>
            <p:nvSpPr>
              <p:cNvPr id="12" name="Shape 398">
                <a:extLst>
                  <a:ext uri="{FF2B5EF4-FFF2-40B4-BE49-F238E27FC236}">
                    <a16:creationId xmlns:a16="http://schemas.microsoft.com/office/drawing/2014/main" id="{C795E554-9A79-4357-8DAB-957B81F5BD49}"/>
                  </a:ext>
                </a:extLst>
              </p:cNvPr>
              <p:cNvSpPr txBox="1"/>
              <p:nvPr/>
            </p:nvSpPr>
            <p:spPr>
              <a:xfrm>
                <a:off x="2317199" y="6561542"/>
                <a:ext cx="3627120" cy="448127"/>
              </a:xfrm>
              <a:prstGeom prst="rect">
                <a:avLst/>
              </a:prstGeom>
              <a:noFill/>
              <a:ln>
                <a:noFill/>
              </a:ln>
            </p:spPr>
            <p:txBody>
              <a:bodyPr wrap="square" lIns="45700" tIns="45700" rIns="45700" bIns="45700" anchor="t" anchorCtr="0">
                <a:noAutofit/>
              </a:bodyPr>
              <a:lstStyle/>
              <a:p>
                <a:pPr>
                  <a:lnSpc>
                    <a:spcPct val="80000"/>
                  </a:lnSpc>
                </a:pPr>
                <a:r>
                  <a:rPr lang="en-CA" sz="2400" b="1" dirty="0">
                    <a:solidFill>
                      <a:schemeClr val="accent1">
                        <a:lumMod val="75000"/>
                      </a:schemeClr>
                    </a:solidFill>
                    <a:latin typeface="Calibri"/>
                    <a:ea typeface="Calibri"/>
                    <a:cs typeface="Calibri"/>
                    <a:sym typeface="Calibri"/>
                  </a:rPr>
                  <a:t>Company </a:t>
                </a:r>
                <a:r>
                  <a:rPr lang="en-CA" sz="2400" b="1" dirty="0">
                    <a:latin typeface="Calibri"/>
                    <a:ea typeface="Calibri"/>
                    <a:cs typeface="Calibri"/>
                    <a:sym typeface="Calibri"/>
                  </a:rPr>
                  <a:t>Impact on </a:t>
                </a:r>
                <a:r>
                  <a:rPr lang="en-CA" sz="2400" b="1" dirty="0">
                    <a:solidFill>
                      <a:srgbClr val="00B050"/>
                    </a:solidFill>
                    <a:latin typeface="Calibri"/>
                    <a:ea typeface="Calibri"/>
                    <a:cs typeface="Calibri"/>
                    <a:sym typeface="Calibri"/>
                  </a:rPr>
                  <a:t>SDG</a:t>
                </a:r>
              </a:p>
            </p:txBody>
          </p:sp>
          <p:cxnSp>
            <p:nvCxnSpPr>
              <p:cNvPr id="10" name="Shape 396">
                <a:extLst>
                  <a:ext uri="{FF2B5EF4-FFF2-40B4-BE49-F238E27FC236}">
                    <a16:creationId xmlns:a16="http://schemas.microsoft.com/office/drawing/2014/main" id="{AEF23653-FF8E-4D61-A8A5-51377464A167}"/>
                  </a:ext>
                </a:extLst>
              </p:cNvPr>
              <p:cNvCxnSpPr>
                <a:cxnSpLocks/>
              </p:cNvCxnSpPr>
              <p:nvPr/>
            </p:nvCxnSpPr>
            <p:spPr>
              <a:xfrm flipH="1">
                <a:off x="1209558" y="6238282"/>
                <a:ext cx="5486400" cy="0"/>
              </a:xfrm>
              <a:prstGeom prst="straightConnector1">
                <a:avLst/>
              </a:prstGeom>
              <a:noFill/>
              <a:ln w="19050" cap="flat" cmpd="sng">
                <a:solidFill>
                  <a:schemeClr val="dk1"/>
                </a:solidFill>
                <a:prstDash val="solid"/>
                <a:miter lim="800000"/>
                <a:headEnd type="none" w="lg" len="lg"/>
                <a:tailEnd type="none" w="med" len="med"/>
              </a:ln>
            </p:spPr>
          </p:cxnSp>
          <p:sp>
            <p:nvSpPr>
              <p:cNvPr id="11" name="Shape 397">
                <a:extLst>
                  <a:ext uri="{FF2B5EF4-FFF2-40B4-BE49-F238E27FC236}">
                    <a16:creationId xmlns:a16="http://schemas.microsoft.com/office/drawing/2014/main" id="{275D33F8-CB20-47EF-996E-C5AB47D87582}"/>
                  </a:ext>
                </a:extLst>
              </p:cNvPr>
              <p:cNvSpPr txBox="1"/>
              <p:nvPr/>
            </p:nvSpPr>
            <p:spPr>
              <a:xfrm rot="16200000">
                <a:off x="-1595445" y="3194313"/>
                <a:ext cx="4173237" cy="488097"/>
              </a:xfrm>
              <a:prstGeom prst="rect">
                <a:avLst/>
              </a:prstGeom>
              <a:noFill/>
              <a:ln>
                <a:noFill/>
              </a:ln>
            </p:spPr>
            <p:txBody>
              <a:bodyPr wrap="square" lIns="45700" tIns="45700" rIns="45700" bIns="45700" anchor="t" anchorCtr="0">
                <a:noAutofit/>
              </a:bodyPr>
              <a:lstStyle/>
              <a:p>
                <a:pPr algn="ctr">
                  <a:lnSpc>
                    <a:spcPct val="80000"/>
                  </a:lnSpc>
                </a:pPr>
                <a:r>
                  <a:rPr lang="en-CA" sz="2400" b="1" dirty="0">
                    <a:solidFill>
                      <a:srgbClr val="00B050"/>
                    </a:solidFill>
                    <a:latin typeface="Calibri"/>
                    <a:ea typeface="Calibri"/>
                    <a:cs typeface="Calibri"/>
                    <a:sym typeface="Calibri"/>
                  </a:rPr>
                  <a:t>SDG</a:t>
                </a:r>
                <a:r>
                  <a:rPr lang="en-CA" sz="2400" b="1" dirty="0">
                    <a:solidFill>
                      <a:srgbClr val="579333"/>
                    </a:solidFill>
                    <a:latin typeface="Calibri"/>
                    <a:ea typeface="Calibri"/>
                    <a:cs typeface="Calibri"/>
                    <a:sym typeface="Calibri"/>
                  </a:rPr>
                  <a:t> </a:t>
                </a:r>
                <a:r>
                  <a:rPr lang="en-CA" sz="2400" b="1" dirty="0">
                    <a:latin typeface="Calibri"/>
                    <a:ea typeface="Calibri"/>
                    <a:cs typeface="Calibri"/>
                    <a:sym typeface="Calibri"/>
                  </a:rPr>
                  <a:t>Impact on </a:t>
                </a:r>
                <a:r>
                  <a:rPr lang="en-CA" sz="2400" b="1" dirty="0">
                    <a:solidFill>
                      <a:srgbClr val="0070C0"/>
                    </a:solidFill>
                    <a:latin typeface="Calibri"/>
                    <a:ea typeface="Calibri"/>
                    <a:cs typeface="Calibri"/>
                    <a:sym typeface="Calibri"/>
                  </a:rPr>
                  <a:t>Company</a:t>
                </a:r>
              </a:p>
            </p:txBody>
          </p:sp>
          <p:sp>
            <p:nvSpPr>
              <p:cNvPr id="13" name="Shape 399">
                <a:extLst>
                  <a:ext uri="{FF2B5EF4-FFF2-40B4-BE49-F238E27FC236}">
                    <a16:creationId xmlns:a16="http://schemas.microsoft.com/office/drawing/2014/main" id="{ECAA6D18-47CF-43FA-965F-30085F97187D}"/>
                  </a:ext>
                </a:extLst>
              </p:cNvPr>
              <p:cNvSpPr txBox="1"/>
              <p:nvPr/>
            </p:nvSpPr>
            <p:spPr>
              <a:xfrm>
                <a:off x="139752" y="4837935"/>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sp>
            <p:nvSpPr>
              <p:cNvPr id="15" name="Shape 401">
                <a:extLst>
                  <a:ext uri="{FF2B5EF4-FFF2-40B4-BE49-F238E27FC236}">
                    <a16:creationId xmlns:a16="http://schemas.microsoft.com/office/drawing/2014/main" id="{A144351F-911F-43FE-8683-0BBD02F75962}"/>
                  </a:ext>
                </a:extLst>
              </p:cNvPr>
              <p:cNvSpPr txBox="1"/>
              <p:nvPr/>
            </p:nvSpPr>
            <p:spPr>
              <a:xfrm>
                <a:off x="71845" y="1867446"/>
                <a:ext cx="1033035"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sp>
            <p:nvSpPr>
              <p:cNvPr id="16" name="Shape 402">
                <a:extLst>
                  <a:ext uri="{FF2B5EF4-FFF2-40B4-BE49-F238E27FC236}">
                    <a16:creationId xmlns:a16="http://schemas.microsoft.com/office/drawing/2014/main" id="{38831E72-BFE3-4D7F-BCA1-36A3F9705CA4}"/>
                  </a:ext>
                </a:extLst>
              </p:cNvPr>
              <p:cNvSpPr txBox="1"/>
              <p:nvPr/>
            </p:nvSpPr>
            <p:spPr>
              <a:xfrm>
                <a:off x="4817136" y="6273186"/>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High</a:t>
                </a:r>
              </a:p>
            </p:txBody>
          </p:sp>
          <p:sp>
            <p:nvSpPr>
              <p:cNvPr id="18" name="Shape 404">
                <a:extLst>
                  <a:ext uri="{FF2B5EF4-FFF2-40B4-BE49-F238E27FC236}">
                    <a16:creationId xmlns:a16="http://schemas.microsoft.com/office/drawing/2014/main" id="{AF3DCB0F-3AB7-41C2-A245-11E2DBD789E6}"/>
                  </a:ext>
                </a:extLst>
              </p:cNvPr>
              <p:cNvSpPr txBox="1"/>
              <p:nvPr/>
            </p:nvSpPr>
            <p:spPr>
              <a:xfrm>
                <a:off x="1990233" y="6255224"/>
                <a:ext cx="923544" cy="306318"/>
              </a:xfrm>
              <a:prstGeom prst="rect">
                <a:avLst/>
              </a:prstGeom>
              <a:noFill/>
              <a:ln>
                <a:noFill/>
              </a:ln>
            </p:spPr>
            <p:txBody>
              <a:bodyPr wrap="square" lIns="45700" tIns="45700" rIns="45700" bIns="45700" anchor="t" anchorCtr="0">
                <a:noAutofit/>
              </a:bodyPr>
              <a:lstStyle/>
              <a:p>
                <a:pPr algn="r">
                  <a:lnSpc>
                    <a:spcPct val="80000"/>
                  </a:lnSpc>
                </a:pPr>
                <a:r>
                  <a:rPr lang="en-CA" sz="1665" b="1" dirty="0">
                    <a:solidFill>
                      <a:prstClr val="black"/>
                    </a:solidFill>
                    <a:latin typeface="Calibri"/>
                    <a:ea typeface="Calibri"/>
                    <a:cs typeface="Calibri"/>
                    <a:sym typeface="Calibri"/>
                  </a:rPr>
                  <a:t>Low</a:t>
                </a:r>
              </a:p>
            </p:txBody>
          </p:sp>
          <p:cxnSp>
            <p:nvCxnSpPr>
              <p:cNvPr id="47" name="Shape 396">
                <a:extLst>
                  <a:ext uri="{FF2B5EF4-FFF2-40B4-BE49-F238E27FC236}">
                    <a16:creationId xmlns:a16="http://schemas.microsoft.com/office/drawing/2014/main" id="{33BFC2DE-B448-4CE9-8E4D-5C466BB6C05C}"/>
                  </a:ext>
                </a:extLst>
              </p:cNvPr>
              <p:cNvCxnSpPr>
                <a:cxnSpLocks/>
              </p:cNvCxnSpPr>
              <p:nvPr/>
            </p:nvCxnSpPr>
            <p:spPr>
              <a:xfrm rot="5400000" flipH="1">
                <a:off x="-1533642" y="3495082"/>
                <a:ext cx="5486400" cy="0"/>
              </a:xfrm>
              <a:prstGeom prst="straightConnector1">
                <a:avLst/>
              </a:prstGeom>
              <a:noFill/>
              <a:ln w="19050" cap="flat" cmpd="sng">
                <a:solidFill>
                  <a:schemeClr val="dk1"/>
                </a:solidFill>
                <a:prstDash val="solid"/>
                <a:miter lim="800000"/>
                <a:headEnd type="none" w="lg" len="lg"/>
                <a:tailEnd type="none" w="med" len="med"/>
              </a:ln>
            </p:spPr>
          </p:cxnSp>
        </p:grpSp>
        <p:sp>
          <p:nvSpPr>
            <p:cNvPr id="40" name="14 - Ορθογώνιο">
              <a:extLst>
                <a:ext uri="{FF2B5EF4-FFF2-40B4-BE49-F238E27FC236}">
                  <a16:creationId xmlns:a16="http://schemas.microsoft.com/office/drawing/2014/main" id="{DD922277-7727-4125-819A-F6FCBCABD99D}"/>
                </a:ext>
              </a:extLst>
            </p:cNvPr>
            <p:cNvSpPr/>
            <p:nvPr/>
          </p:nvSpPr>
          <p:spPr>
            <a:xfrm>
              <a:off x="1095083" y="556417"/>
              <a:ext cx="2740213" cy="2741577"/>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prstClr val="white"/>
                </a:solidFill>
                <a:latin typeface="Calibri" panose="020F0502020204030204"/>
              </a:endParaRPr>
            </a:p>
          </p:txBody>
        </p:sp>
        <p:sp>
          <p:nvSpPr>
            <p:cNvPr id="42" name="16 - Ορθογώνιο">
              <a:extLst>
                <a:ext uri="{FF2B5EF4-FFF2-40B4-BE49-F238E27FC236}">
                  <a16:creationId xmlns:a16="http://schemas.microsoft.com/office/drawing/2014/main" id="{F8CD9291-00C2-4A37-B6FD-3A1EF8C6EBD1}"/>
                </a:ext>
              </a:extLst>
            </p:cNvPr>
            <p:cNvSpPr/>
            <p:nvPr/>
          </p:nvSpPr>
          <p:spPr>
            <a:xfrm>
              <a:off x="1111599" y="3349840"/>
              <a:ext cx="2712790" cy="2656415"/>
            </a:xfrm>
            <a:prstGeom prst="rect">
              <a:avLst/>
            </a:prstGeom>
            <a:solidFill>
              <a:schemeClr val="accent2">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srgbClr val="00B050"/>
                </a:solidFill>
                <a:latin typeface="Calibri" panose="020F0502020204030204"/>
              </a:endParaRPr>
            </a:p>
          </p:txBody>
        </p:sp>
        <p:sp>
          <p:nvSpPr>
            <p:cNvPr id="43" name="14 - Ορθογώνιο">
              <a:extLst>
                <a:ext uri="{FF2B5EF4-FFF2-40B4-BE49-F238E27FC236}">
                  <a16:creationId xmlns:a16="http://schemas.microsoft.com/office/drawing/2014/main" id="{E90AE35E-95B0-4426-9D34-FAE28FAFC7C5}"/>
                </a:ext>
              </a:extLst>
            </p:cNvPr>
            <p:cNvSpPr/>
            <p:nvPr/>
          </p:nvSpPr>
          <p:spPr>
            <a:xfrm>
              <a:off x="3857944" y="556417"/>
              <a:ext cx="2740213" cy="2741577"/>
            </a:xfrm>
            <a:prstGeom prst="rect">
              <a:avLst/>
            </a:pr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prstClr val="white"/>
                </a:solidFill>
                <a:latin typeface="Calibri" panose="020F0502020204030204"/>
              </a:endParaRPr>
            </a:p>
          </p:txBody>
        </p:sp>
        <p:sp>
          <p:nvSpPr>
            <p:cNvPr id="44" name="16 - Ορθογώνιο">
              <a:extLst>
                <a:ext uri="{FF2B5EF4-FFF2-40B4-BE49-F238E27FC236}">
                  <a16:creationId xmlns:a16="http://schemas.microsoft.com/office/drawing/2014/main" id="{BA6D2943-0033-42A5-B934-B2F21212B4D2}"/>
                </a:ext>
              </a:extLst>
            </p:cNvPr>
            <p:cNvSpPr/>
            <p:nvPr/>
          </p:nvSpPr>
          <p:spPr>
            <a:xfrm>
              <a:off x="3874460" y="3349840"/>
              <a:ext cx="2712790" cy="2656415"/>
            </a:xfrm>
            <a:prstGeom prst="rect">
              <a:avLst/>
            </a:prstGeom>
            <a:solidFill>
              <a:schemeClr val="accent2">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dirty="0">
                <a:solidFill>
                  <a:prstClr val="white"/>
                </a:solidFill>
                <a:latin typeface="Calibri" panose="020F0502020204030204"/>
              </a:endParaRPr>
            </a:p>
          </p:txBody>
        </p:sp>
      </p:grpSp>
      <p:sp>
        <p:nvSpPr>
          <p:cNvPr id="2" name="Title 1">
            <a:extLst>
              <a:ext uri="{FF2B5EF4-FFF2-40B4-BE49-F238E27FC236}">
                <a16:creationId xmlns:a16="http://schemas.microsoft.com/office/drawing/2014/main" id="{82BC45FD-B699-4BC5-AB26-B4F5EE4374CF}"/>
              </a:ext>
            </a:extLst>
          </p:cNvPr>
          <p:cNvSpPr>
            <a:spLocks noGrp="1"/>
          </p:cNvSpPr>
          <p:nvPr>
            <p:ph type="title" idx="4294967295"/>
          </p:nvPr>
        </p:nvSpPr>
        <p:spPr>
          <a:xfrm>
            <a:off x="0" y="1"/>
            <a:ext cx="5603813" cy="452166"/>
          </a:xfrm>
        </p:spPr>
        <p:txBody>
          <a:bodyPr>
            <a:normAutofit fontScale="90000"/>
          </a:bodyPr>
          <a:lstStyle/>
          <a:p>
            <a:r>
              <a:rPr lang="en-CA" sz="2800" dirty="0"/>
              <a:t>Materiality Assessment Matrix Template</a:t>
            </a:r>
          </a:p>
        </p:txBody>
      </p:sp>
      <p:pic>
        <p:nvPicPr>
          <p:cNvPr id="22" name="Picture 21" descr="A close up of a sign&#10;&#10;Description generated with very high confidence">
            <a:extLst>
              <a:ext uri="{FF2B5EF4-FFF2-40B4-BE49-F238E27FC236}">
                <a16:creationId xmlns:a16="http://schemas.microsoft.com/office/drawing/2014/main" id="{42064EE0-D091-46C2-8A96-6A76A967A4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2564" y="1971157"/>
            <a:ext cx="1317588" cy="1206215"/>
          </a:xfrm>
          <a:prstGeom prst="rect">
            <a:avLst/>
          </a:prstGeom>
        </p:spPr>
      </p:pic>
      <p:pic>
        <p:nvPicPr>
          <p:cNvPr id="23" name="Picture 22" descr="A picture containing vector graphics&#10;&#10;Description generated with high confidence">
            <a:extLst>
              <a:ext uri="{FF2B5EF4-FFF2-40B4-BE49-F238E27FC236}">
                <a16:creationId xmlns:a16="http://schemas.microsoft.com/office/drawing/2014/main" id="{9D08F825-2D6D-42D9-956E-08319A1695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8670" y="4816616"/>
            <a:ext cx="1347220" cy="1233901"/>
          </a:xfrm>
          <a:prstGeom prst="rect">
            <a:avLst/>
          </a:prstGeom>
        </p:spPr>
      </p:pic>
      <p:pic>
        <p:nvPicPr>
          <p:cNvPr id="24" name="Picture 23" descr="A close up of a sign&#10;&#10;Description generated with high confidence">
            <a:extLst>
              <a:ext uri="{FF2B5EF4-FFF2-40B4-BE49-F238E27FC236}">
                <a16:creationId xmlns:a16="http://schemas.microsoft.com/office/drawing/2014/main" id="{8ED0AB90-C7A1-4FB3-BA1E-125914851A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8753" y="2883599"/>
            <a:ext cx="1105731" cy="1008398"/>
          </a:xfrm>
          <a:prstGeom prst="rect">
            <a:avLst/>
          </a:prstGeom>
        </p:spPr>
      </p:pic>
      <p:pic>
        <p:nvPicPr>
          <p:cNvPr id="25" name="Picture 24" descr="A drawing of a person&#10;&#10;Description generated with high confidence">
            <a:extLst>
              <a:ext uri="{FF2B5EF4-FFF2-40B4-BE49-F238E27FC236}">
                <a16:creationId xmlns:a16="http://schemas.microsoft.com/office/drawing/2014/main" id="{9E482321-E7CD-4510-99D9-96FC905238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7516" y="656215"/>
            <a:ext cx="1348374" cy="1263096"/>
          </a:xfrm>
          <a:prstGeom prst="rect">
            <a:avLst/>
          </a:prstGeom>
        </p:spPr>
      </p:pic>
      <p:pic>
        <p:nvPicPr>
          <p:cNvPr id="26" name="Picture 25" descr="A close up of a sign&#10;&#10;Description generated with very high confidence">
            <a:extLst>
              <a:ext uri="{FF2B5EF4-FFF2-40B4-BE49-F238E27FC236}">
                <a16:creationId xmlns:a16="http://schemas.microsoft.com/office/drawing/2014/main" id="{A91F84B9-5710-4A13-8C6E-415C119A47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6871" y="1971157"/>
            <a:ext cx="1448000" cy="1402603"/>
          </a:xfrm>
          <a:prstGeom prst="rect">
            <a:avLst/>
          </a:prstGeom>
        </p:spPr>
      </p:pic>
      <p:pic>
        <p:nvPicPr>
          <p:cNvPr id="27" name="Picture 26" descr="A close up of a sign&#10;&#10;Description generated with very high confidence">
            <a:extLst>
              <a:ext uri="{FF2B5EF4-FFF2-40B4-BE49-F238E27FC236}">
                <a16:creationId xmlns:a16="http://schemas.microsoft.com/office/drawing/2014/main" id="{81189F96-C4D2-4215-AC88-F37A3CCA3F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11330" y="3955135"/>
            <a:ext cx="1350923" cy="1096170"/>
          </a:xfrm>
          <a:prstGeom prst="rect">
            <a:avLst/>
          </a:prstGeom>
        </p:spPr>
      </p:pic>
      <p:pic>
        <p:nvPicPr>
          <p:cNvPr id="28" name="Picture 27" descr="A close up of a sign&#10;&#10;Description generated with high confidence">
            <a:extLst>
              <a:ext uri="{FF2B5EF4-FFF2-40B4-BE49-F238E27FC236}">
                <a16:creationId xmlns:a16="http://schemas.microsoft.com/office/drawing/2014/main" id="{39A83759-D91C-4B1F-BA2F-A60ED6F64B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77661" y="646221"/>
            <a:ext cx="1204291" cy="1004728"/>
          </a:xfrm>
          <a:prstGeom prst="rect">
            <a:avLst/>
          </a:prstGeom>
        </p:spPr>
      </p:pic>
      <p:pic>
        <p:nvPicPr>
          <p:cNvPr id="29" name="Picture 28" descr="A close up of a sign&#10;&#10;Description generated with very high confidence">
            <a:extLst>
              <a:ext uri="{FF2B5EF4-FFF2-40B4-BE49-F238E27FC236}">
                <a16:creationId xmlns:a16="http://schemas.microsoft.com/office/drawing/2014/main" id="{FF74766D-ABCE-4325-B2B7-EF68DEB49EC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49784" y="647267"/>
            <a:ext cx="1322753" cy="1323890"/>
          </a:xfrm>
          <a:prstGeom prst="rect">
            <a:avLst/>
          </a:prstGeom>
        </p:spPr>
      </p:pic>
      <p:pic>
        <p:nvPicPr>
          <p:cNvPr id="30" name="Picture 29" descr="A picture containing text&#10;&#10;Description generated with high confidence">
            <a:extLst>
              <a:ext uri="{FF2B5EF4-FFF2-40B4-BE49-F238E27FC236}">
                <a16:creationId xmlns:a16="http://schemas.microsoft.com/office/drawing/2014/main" id="{C2228686-809D-43B7-AAA7-6240AA105CE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86580" y="656215"/>
            <a:ext cx="1341637" cy="1314942"/>
          </a:xfrm>
          <a:prstGeom prst="rect">
            <a:avLst/>
          </a:prstGeom>
        </p:spPr>
      </p:pic>
      <p:pic>
        <p:nvPicPr>
          <p:cNvPr id="31" name="Picture 30" descr="A close up of a sign&#10;&#10;Description generated with very high confidence">
            <a:extLst>
              <a:ext uri="{FF2B5EF4-FFF2-40B4-BE49-F238E27FC236}">
                <a16:creationId xmlns:a16="http://schemas.microsoft.com/office/drawing/2014/main" id="{6D5240EC-0A0B-4EB6-8C89-177D2235AF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49784" y="4781519"/>
            <a:ext cx="1272763" cy="1249867"/>
          </a:xfrm>
          <a:prstGeom prst="rect">
            <a:avLst/>
          </a:prstGeom>
        </p:spPr>
      </p:pic>
      <p:pic>
        <p:nvPicPr>
          <p:cNvPr id="32" name="Picture 31" descr="A picture containing text, vector graphics&#10;&#10;Description generated with high confidence">
            <a:extLst>
              <a:ext uri="{FF2B5EF4-FFF2-40B4-BE49-F238E27FC236}">
                <a16:creationId xmlns:a16="http://schemas.microsoft.com/office/drawing/2014/main" id="{0B129911-0BD7-4D49-9D70-BF9ECD653E8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297988" y="3441981"/>
            <a:ext cx="1283381" cy="1284298"/>
          </a:xfrm>
          <a:prstGeom prst="rect">
            <a:avLst/>
          </a:prstGeom>
        </p:spPr>
      </p:pic>
      <p:pic>
        <p:nvPicPr>
          <p:cNvPr id="33" name="Picture 32">
            <a:extLst>
              <a:ext uri="{FF2B5EF4-FFF2-40B4-BE49-F238E27FC236}">
                <a16:creationId xmlns:a16="http://schemas.microsoft.com/office/drawing/2014/main" id="{4AD9CE78-58F0-49C5-B9B6-C818F075AC3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14253" y="1988101"/>
            <a:ext cx="1252378" cy="1328231"/>
          </a:xfrm>
          <a:prstGeom prst="rect">
            <a:avLst/>
          </a:prstGeom>
        </p:spPr>
      </p:pic>
      <p:pic>
        <p:nvPicPr>
          <p:cNvPr id="34" name="Picture 33" descr="A close up of a logo&#10;&#10;Description generated with very high confidence">
            <a:extLst>
              <a:ext uri="{FF2B5EF4-FFF2-40B4-BE49-F238E27FC236}">
                <a16:creationId xmlns:a16="http://schemas.microsoft.com/office/drawing/2014/main" id="{C65869E4-DA9A-4D81-95CB-ED57DCB98B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23399" y="4767223"/>
            <a:ext cx="1376314" cy="1310207"/>
          </a:xfrm>
          <a:prstGeom prst="rect">
            <a:avLst/>
          </a:prstGeom>
        </p:spPr>
      </p:pic>
      <p:pic>
        <p:nvPicPr>
          <p:cNvPr id="35" name="Picture 34" descr="A close up of a logo&#10;&#10;Description generated with very high confidence">
            <a:extLst>
              <a:ext uri="{FF2B5EF4-FFF2-40B4-BE49-F238E27FC236}">
                <a16:creationId xmlns:a16="http://schemas.microsoft.com/office/drawing/2014/main" id="{42A8C3F8-4255-4554-8B66-1810587EA5E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85890" y="5051305"/>
            <a:ext cx="1301260" cy="1017171"/>
          </a:xfrm>
          <a:prstGeom prst="rect">
            <a:avLst/>
          </a:prstGeom>
        </p:spPr>
      </p:pic>
      <p:pic>
        <p:nvPicPr>
          <p:cNvPr id="36" name="Picture 35" descr="A close up of a sign&#10;&#10;Description generated with high confidence">
            <a:extLst>
              <a:ext uri="{FF2B5EF4-FFF2-40B4-BE49-F238E27FC236}">
                <a16:creationId xmlns:a16="http://schemas.microsoft.com/office/drawing/2014/main" id="{DB450993-DF54-45C0-B388-67F738FCEAF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587541" y="3250828"/>
            <a:ext cx="1304949" cy="1489440"/>
          </a:xfrm>
          <a:prstGeom prst="rect">
            <a:avLst/>
          </a:prstGeom>
        </p:spPr>
      </p:pic>
      <p:pic>
        <p:nvPicPr>
          <p:cNvPr id="37" name="Picture 36" descr="A close up of a sign&#10;&#10;Description generated with very high confidence">
            <a:extLst>
              <a:ext uri="{FF2B5EF4-FFF2-40B4-BE49-F238E27FC236}">
                <a16:creationId xmlns:a16="http://schemas.microsoft.com/office/drawing/2014/main" id="{515DEA49-0093-4EDB-91C5-32271AB3EE6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003147" y="1740900"/>
            <a:ext cx="1212697" cy="1091973"/>
          </a:xfrm>
          <a:prstGeom prst="rect">
            <a:avLst/>
          </a:prstGeom>
        </p:spPr>
      </p:pic>
      <p:pic>
        <p:nvPicPr>
          <p:cNvPr id="38" name="Picture 37">
            <a:extLst>
              <a:ext uri="{FF2B5EF4-FFF2-40B4-BE49-F238E27FC236}">
                <a16:creationId xmlns:a16="http://schemas.microsoft.com/office/drawing/2014/main" id="{2919EA1F-350E-4F9B-BC0C-F5C68364CF8A}"/>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659662" y="3422311"/>
            <a:ext cx="1272763" cy="1265770"/>
          </a:xfrm>
          <a:prstGeom prst="rect">
            <a:avLst/>
          </a:prstGeom>
        </p:spPr>
      </p:pic>
      <p:sp>
        <p:nvSpPr>
          <p:cNvPr id="53" name="TextBox 52">
            <a:extLst>
              <a:ext uri="{FF2B5EF4-FFF2-40B4-BE49-F238E27FC236}">
                <a16:creationId xmlns:a16="http://schemas.microsoft.com/office/drawing/2014/main" id="{0A7C86CC-6BAD-4AAF-A4EB-7FC2F169255E}"/>
              </a:ext>
            </a:extLst>
          </p:cNvPr>
          <p:cNvSpPr txBox="1"/>
          <p:nvPr/>
        </p:nvSpPr>
        <p:spPr>
          <a:xfrm>
            <a:off x="8810625" y="2497"/>
            <a:ext cx="3381375" cy="3416320"/>
          </a:xfrm>
          <a:prstGeom prst="rect">
            <a:avLst/>
          </a:prstGeom>
          <a:solidFill>
            <a:schemeClr val="accent4">
              <a:lumMod val="20000"/>
              <a:lumOff val="80000"/>
            </a:schemeClr>
          </a:solidFill>
        </p:spPr>
        <p:txBody>
          <a:bodyPr wrap="square" rtlCol="0">
            <a:spAutoFit/>
          </a:bodyPr>
          <a:lstStyle/>
          <a:p>
            <a:r>
              <a:rPr lang="en-CA" b="1" dirty="0"/>
              <a:t>Instructions:</a:t>
            </a:r>
          </a:p>
          <a:p>
            <a:pPr marL="342900" indent="-342900">
              <a:buFont typeface="+mj-lt"/>
              <a:buAutoNum type="arabicPeriod"/>
            </a:pPr>
            <a:r>
              <a:rPr lang="en-CA" dirty="0"/>
              <a:t>Place each SDG on the Matrix according to the Company Impact (X-Axis) on each SDG and the Impact of the SDG on the Company (Y-Axis).</a:t>
            </a:r>
          </a:p>
          <a:p>
            <a:pPr marL="342900" indent="-342900">
              <a:buFont typeface="+mj-lt"/>
              <a:buAutoNum type="arabicPeriod"/>
            </a:pPr>
            <a:r>
              <a:rPr lang="en-CA" dirty="0"/>
              <a:t>Once you finish select the whole map, copy it and paste it in the assignment as an image. </a:t>
            </a:r>
          </a:p>
          <a:p>
            <a:pPr marL="342900" indent="-342900">
              <a:buFont typeface="+mj-lt"/>
              <a:buAutoNum type="arabicPeriod"/>
            </a:pPr>
            <a:r>
              <a:rPr lang="en-CA" dirty="0"/>
              <a:t>Make sure the image is big enough to be legible. </a:t>
            </a:r>
          </a:p>
        </p:txBody>
      </p:sp>
      <p:sp>
        <p:nvSpPr>
          <p:cNvPr id="39" name="TextBox 38">
            <a:extLst>
              <a:ext uri="{FF2B5EF4-FFF2-40B4-BE49-F238E27FC236}">
                <a16:creationId xmlns:a16="http://schemas.microsoft.com/office/drawing/2014/main" id="{99B4A714-8EA7-404E-9F04-010E96737C50}"/>
              </a:ext>
            </a:extLst>
          </p:cNvPr>
          <p:cNvSpPr txBox="1"/>
          <p:nvPr/>
        </p:nvSpPr>
        <p:spPr>
          <a:xfrm>
            <a:off x="8810625" y="3409292"/>
            <a:ext cx="3381375" cy="2893100"/>
          </a:xfrm>
          <a:prstGeom prst="rect">
            <a:avLst/>
          </a:prstGeom>
          <a:solidFill>
            <a:schemeClr val="tx2">
              <a:lumMod val="20000"/>
              <a:lumOff val="80000"/>
            </a:schemeClr>
          </a:solidFill>
        </p:spPr>
        <p:txBody>
          <a:bodyPr wrap="square" rtlCol="0">
            <a:spAutoFit/>
          </a:bodyPr>
          <a:lstStyle/>
          <a:p>
            <a:r>
              <a:rPr lang="en-CA" sz="1400" b="1" dirty="0"/>
              <a:t>Clarifications:</a:t>
            </a:r>
          </a:p>
          <a:p>
            <a:pPr marL="342900" indent="-342900">
              <a:buFont typeface="+mj-lt"/>
              <a:buAutoNum type="arabicPeriod"/>
            </a:pPr>
            <a:r>
              <a:rPr lang="en-CA" sz="1400" b="1" dirty="0"/>
              <a:t>SDG Impact on Company: </a:t>
            </a:r>
            <a:br>
              <a:rPr lang="en-CA" sz="1400" dirty="0"/>
            </a:br>
            <a:r>
              <a:rPr lang="en-CA" sz="1400" i="1" dirty="0"/>
              <a:t>What and how big are the risks or opportunities that this SDG has for the company? Is the company risking by not doing something to improve its performance on this SDG?</a:t>
            </a:r>
          </a:p>
          <a:p>
            <a:pPr marL="342900" indent="-342900">
              <a:buFont typeface="+mj-lt"/>
              <a:buAutoNum type="arabicPeriod"/>
            </a:pPr>
            <a:r>
              <a:rPr lang="en-CA" sz="1400" b="1" dirty="0"/>
              <a:t>Company Impact on SDG:</a:t>
            </a:r>
            <a:br>
              <a:rPr lang="en-CA" sz="1400" b="1" dirty="0"/>
            </a:br>
            <a:r>
              <a:rPr lang="en-CA" sz="1400" i="1" dirty="0"/>
              <a:t>What and how big are the impacts (positive/negative) that the company can have on this SDG? How much can the company contribute to this SDG if it decides to act on it?</a:t>
            </a:r>
          </a:p>
        </p:txBody>
      </p:sp>
    </p:spTree>
    <p:extLst>
      <p:ext uri="{BB962C8B-B14F-4D97-AF65-F5344CB8AC3E}">
        <p14:creationId xmlns:p14="http://schemas.microsoft.com/office/powerpoint/2010/main" val="239829266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863</TotalTime>
  <Words>386</Words>
  <Application>Microsoft Office PowerPoint</Application>
  <PresentationFormat>Widescreen</PresentationFormat>
  <Paragraphs>66</Paragraphs>
  <Slides>3</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vt:i4>
      </vt:variant>
    </vt:vector>
  </HeadingPairs>
  <TitlesOfParts>
    <vt:vector size="9" baseType="lpstr">
      <vt:lpstr>Arial</vt:lpstr>
      <vt:lpstr>Calibri</vt:lpstr>
      <vt:lpstr>Calibri Light</vt:lpstr>
      <vt:lpstr>Segoe Script</vt:lpstr>
      <vt:lpstr>1_Office Theme</vt:lpstr>
      <vt:lpstr>Office Theme</vt:lpstr>
      <vt:lpstr>Stakeholder Map Template</vt:lpstr>
      <vt:lpstr>Stakeholder Assessment Matrix Template</vt:lpstr>
      <vt:lpstr>Materiality Assessment Matrix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Stakeholder Map Template</dc:title>
  <dc:creator>Panagiotis Panagiotakopoulos</dc:creator>
  <cp:lastModifiedBy>Antony Ouma</cp:lastModifiedBy>
  <cp:revision>36</cp:revision>
  <dcterms:created xsi:type="dcterms:W3CDTF">2018-06-29T16:26:13Z</dcterms:created>
  <dcterms:modified xsi:type="dcterms:W3CDTF">2018-07-17T18:04:18Z</dcterms:modified>
</cp:coreProperties>
</file>